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03" r:id="rId1"/>
  </p:sldMasterIdLst>
  <p:notesMasterIdLst>
    <p:notesMasterId r:id="rId67"/>
  </p:notesMasterIdLst>
  <p:handoutMasterIdLst>
    <p:handoutMasterId r:id="rId68"/>
  </p:handoutMasterIdLst>
  <p:sldIdLst>
    <p:sldId id="319" r:id="rId2"/>
    <p:sldId id="303" r:id="rId3"/>
    <p:sldId id="359" r:id="rId4"/>
    <p:sldId id="529" r:id="rId5"/>
    <p:sldId id="568" r:id="rId6"/>
    <p:sldId id="567" r:id="rId7"/>
    <p:sldId id="569" r:id="rId8"/>
    <p:sldId id="531" r:id="rId9"/>
    <p:sldId id="490" r:id="rId10"/>
    <p:sldId id="532" r:id="rId11"/>
    <p:sldId id="491" r:id="rId12"/>
    <p:sldId id="414" r:id="rId13"/>
    <p:sldId id="493" r:id="rId14"/>
    <p:sldId id="538" r:id="rId15"/>
    <p:sldId id="537" r:id="rId16"/>
    <p:sldId id="486" r:id="rId17"/>
    <p:sldId id="492" r:id="rId18"/>
    <p:sldId id="489" r:id="rId19"/>
    <p:sldId id="504" r:id="rId20"/>
    <p:sldId id="342" r:id="rId21"/>
    <p:sldId id="494" r:id="rId22"/>
    <p:sldId id="535" r:id="rId23"/>
    <p:sldId id="543" r:id="rId24"/>
    <p:sldId id="545" r:id="rId25"/>
    <p:sldId id="570" r:id="rId26"/>
    <p:sldId id="572" r:id="rId27"/>
    <p:sldId id="548" r:id="rId28"/>
    <p:sldId id="549" r:id="rId29"/>
    <p:sldId id="498" r:id="rId30"/>
    <p:sldId id="550" r:id="rId31"/>
    <p:sldId id="571" r:id="rId32"/>
    <p:sldId id="551" r:id="rId33"/>
    <p:sldId id="553" r:id="rId34"/>
    <p:sldId id="508" r:id="rId35"/>
    <p:sldId id="556" r:id="rId36"/>
    <p:sldId id="557" r:id="rId37"/>
    <p:sldId id="554" r:id="rId38"/>
    <p:sldId id="515" r:id="rId39"/>
    <p:sldId id="558" r:id="rId40"/>
    <p:sldId id="559" r:id="rId41"/>
    <p:sldId id="528" r:id="rId42"/>
    <p:sldId id="561" r:id="rId43"/>
    <p:sldId id="573" r:id="rId44"/>
    <p:sldId id="563" r:id="rId45"/>
    <p:sldId id="565" r:id="rId46"/>
    <p:sldId id="484" r:id="rId47"/>
    <p:sldId id="566" r:id="rId48"/>
    <p:sldId id="574" r:id="rId49"/>
    <p:sldId id="361" r:id="rId50"/>
    <p:sldId id="496" r:id="rId51"/>
    <p:sldId id="540" r:id="rId52"/>
    <p:sldId id="541" r:id="rId53"/>
    <p:sldId id="542" r:id="rId54"/>
    <p:sldId id="503" r:id="rId55"/>
    <p:sldId id="505" r:id="rId56"/>
    <p:sldId id="546" r:id="rId57"/>
    <p:sldId id="547" r:id="rId58"/>
    <p:sldId id="497" r:id="rId59"/>
    <p:sldId id="512" r:id="rId60"/>
    <p:sldId id="519" r:id="rId61"/>
    <p:sldId id="510" r:id="rId62"/>
    <p:sldId id="520" r:id="rId63"/>
    <p:sldId id="523" r:id="rId64"/>
    <p:sldId id="524" r:id="rId65"/>
    <p:sldId id="525" r:id="rId66"/>
  </p:sldIdLst>
  <p:sldSz cx="9144000" cy="6858000" type="screen4x3"/>
  <p:notesSz cx="6858000" cy="91440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8A1"/>
    <a:srgbClr val="8C8D86"/>
    <a:srgbClr val="7E9CE8"/>
    <a:srgbClr val="8498EC"/>
    <a:srgbClr val="7E9C84"/>
    <a:srgbClr val="00CC99"/>
    <a:srgbClr val="008000"/>
    <a:srgbClr val="CC3300"/>
    <a:srgbClr val="66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3" autoAdjust="0"/>
    <p:restoredTop sz="88468" autoAdjust="0"/>
  </p:normalViewPr>
  <p:slideViewPr>
    <p:cSldViewPr showGuides="1">
      <p:cViewPr varScale="1">
        <p:scale>
          <a:sx n="91" d="100"/>
          <a:sy n="91" d="100"/>
        </p:scale>
        <p:origin x="24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4"/>
    </p:cViewPr>
  </p:sorterViewPr>
  <p:notesViewPr>
    <p:cSldViewPr showGuides="1">
      <p:cViewPr varScale="1">
        <p:scale>
          <a:sx n="122" d="100"/>
          <a:sy n="122" d="100"/>
        </p:scale>
        <p:origin x="3864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F6EA7-F1AA-2945-AAED-5FC199CC106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1A3A4-A554-874F-8F43-5CD42EEC7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26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 noProof="0"/>
              <a:t>Click to edit Master text styles</a:t>
            </a:r>
          </a:p>
          <a:p>
            <a:pPr lvl="1"/>
            <a:r>
              <a:rPr lang="el-GR" altLang="en-US" noProof="0"/>
              <a:t>Second level</a:t>
            </a:r>
          </a:p>
          <a:p>
            <a:pPr lvl="2"/>
            <a:r>
              <a:rPr lang="el-GR" altLang="en-US" noProof="0"/>
              <a:t>Third level</a:t>
            </a:r>
          </a:p>
          <a:p>
            <a:pPr lvl="3"/>
            <a:r>
              <a:rPr lang="el-GR" altLang="en-US" noProof="0"/>
              <a:t>Fourth level</a:t>
            </a:r>
          </a:p>
          <a:p>
            <a:pPr lvl="4"/>
            <a:r>
              <a:rPr lang="el-GR" alt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E121074-7D06-46E8-91BB-FAFC91301F29}" type="slidenum">
              <a:rPr lang="el-GR" altLang="en-US"/>
              <a:pPr>
                <a:defRPr/>
              </a:pPr>
              <a:t>‹#›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461490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0534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83320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576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52753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168812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999890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924077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809512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92759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99611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56988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54337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638864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207696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429265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793100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434691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438596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36649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561869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904018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8374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476492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617301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537365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839519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7062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820324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65286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40478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72924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6345162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40289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939212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757828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851673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956262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158196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837583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342233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501678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386520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537613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598868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0106665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998430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2019725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658137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683415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4253073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120295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563506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4182208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9486664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653307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715051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0083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952002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1667175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7727286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463553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10239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40102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21117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7184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EE8A80-9D25-314A-BAA5-828A7AFD7016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94264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F440F8-F122-5248-A6CE-51F4CF8046BE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6A015-9F49-49F3-AE6C-C18AD4636C9E}" type="slidenum">
              <a:rPr lang="el-GR" altLang="en-US" smtClean="0"/>
              <a:pPr>
                <a:defRPr/>
              </a:pPr>
              <a:t>‹#›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74624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392B94-7071-C143-A26C-0655248B6D75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B846D0-D7D5-4104-BBB4-947D93057AF5}" type="slidenum">
              <a:rPr lang="el-GR" altLang="en-US" smtClean="0"/>
              <a:pPr>
                <a:defRPr/>
              </a:pPr>
              <a:t>‹#›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8474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B9113D0-DEA4-704B-9E23-35A182F2AB61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864AB5F-BB9C-442B-AA3E-3F06BEAED697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48</a:t>
            </a:r>
            <a:endParaRPr lang="el-G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6009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 b="0" i="0"/>
            </a:lvl2pPr>
            <a:lvl3pPr>
              <a:defRPr sz="1600"/>
            </a:lvl3pPr>
            <a:lvl4pPr>
              <a:defRPr sz="1400" i="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7CB02F-2929-6D4B-AC31-5F3598E8D62C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13273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14494DA-162C-164C-A780-BA4104D12F59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7FBE644-F0A4-442D-907A-CCB9A02191D5}" type="slidenum">
              <a:rPr lang="el-GR" altLang="en-US" smtClean="0"/>
              <a:pPr>
                <a:defRPr/>
              </a:pPr>
              <a:t>‹#›</a:t>
            </a:fld>
            <a:endParaRPr lang="el-G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65808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E7F418-842E-D04D-B8A7-2AAD234D9453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25946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C65FE2-8375-C546-A696-896B0CD05E0A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8604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D77E9C-6A8E-074E-8313-F632B47AD78D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43819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678CCAA-9CE5-6D4C-9BA1-C80321582A4D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9CB1250-54B2-499B-B6B8-7AE5BA035F13}" type="slidenum">
              <a:rPr lang="el-GR" altLang="en-US" smtClean="0"/>
              <a:pPr>
                <a:defRPr/>
              </a:pPr>
              <a:t>‹#›</a:t>
            </a:fld>
            <a:endParaRPr lang="el-G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344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63A6BBE-81AB-034B-975F-585BA2EF4955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42275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29A9B9C-5F32-7149-A1DF-852D23AF30D6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700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717550" indent="-358775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717550" indent="352425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428750" indent="-374650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-368300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3.emf"/><Relationship Id="rId18" Type="http://schemas.openxmlformats.org/officeDocument/2006/relationships/image" Target="../media/image72.png"/><Relationship Id="rId3" Type="http://schemas.openxmlformats.org/officeDocument/2006/relationships/image" Target="../media/image56.emf"/><Relationship Id="rId7" Type="http://schemas.openxmlformats.org/officeDocument/2006/relationships/image" Target="../media/image60.png"/><Relationship Id="rId12" Type="http://schemas.openxmlformats.org/officeDocument/2006/relationships/image" Target="../media/image62.emf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emf"/><Relationship Id="rId11" Type="http://schemas.openxmlformats.org/officeDocument/2006/relationships/image" Target="../media/image64.png"/><Relationship Id="rId5" Type="http://schemas.openxmlformats.org/officeDocument/2006/relationships/image" Target="../media/image58.emf"/><Relationship Id="rId15" Type="http://schemas.openxmlformats.org/officeDocument/2006/relationships/image" Target="../media/image68.png"/><Relationship Id="rId10" Type="http://schemas.openxmlformats.org/officeDocument/2006/relationships/image" Target="../media/image61.emf"/><Relationship Id="rId4" Type="http://schemas.openxmlformats.org/officeDocument/2006/relationships/image" Target="../media/image57.emf"/><Relationship Id="rId9" Type="http://schemas.openxmlformats.org/officeDocument/2006/relationships/image" Target="../media/image60.emf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10" Type="http://schemas.openxmlformats.org/officeDocument/2006/relationships/image" Target="../media/image71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(null)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4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6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417423"/>
              </p:ext>
            </p:extLst>
          </p:nvPr>
        </p:nvGraphicFramePr>
        <p:xfrm>
          <a:off x="2971800" y="4473390"/>
          <a:ext cx="3048000" cy="944902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0345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University of the Peloponnese, Department of Informatics and Telecommunications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Tripolis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Greece</a:t>
                      </a:r>
                      <a:endParaRPr kumimoji="0" lang="el-G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678536"/>
              </p:ext>
            </p:extLst>
          </p:nvPr>
        </p:nvGraphicFramePr>
        <p:xfrm>
          <a:off x="982399" y="2343478"/>
          <a:ext cx="3092556" cy="617242"/>
        </p:xfrm>
        <a:graphic>
          <a:graphicData uri="http://schemas.openxmlformats.org/drawingml/2006/table">
            <a:tbl>
              <a:tblPr/>
              <a:tblGrid>
                <a:gridCol w="309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281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Author</a:t>
                      </a:r>
                      <a:endParaRPr kumimoji="0" lang="el-G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Georgios </a:t>
                      </a:r>
                      <a:r>
                        <a:rPr kumimoji="0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Chatzigeorgakidis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216" y="5373842"/>
            <a:ext cx="734677" cy="9507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1830" y="5155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7668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651" y="4805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653702" y="5466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55643" y="-155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680936" y="-1167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8600" y="0"/>
            <a:ext cx="32578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Group 65">
            <a:extLst>
              <a:ext uri="{FF2B5EF4-FFF2-40B4-BE49-F238E27FC236}">
                <a16:creationId xmlns:a16="http://schemas.microsoft.com/office/drawing/2014/main" id="{461D5F68-BCBA-284A-8985-A2453B7A6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65895"/>
              </p:ext>
            </p:extLst>
          </p:nvPr>
        </p:nvGraphicFramePr>
        <p:xfrm>
          <a:off x="4800190" y="2341777"/>
          <a:ext cx="3092556" cy="630023"/>
        </p:xfrm>
        <a:graphic>
          <a:graphicData uri="http://schemas.openxmlformats.org/drawingml/2006/table">
            <a:tbl>
              <a:tblPr/>
              <a:tblGrid>
                <a:gridCol w="309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0023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Supervisor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Spiros </a:t>
                      </a:r>
                      <a:r>
                        <a:rPr kumimoji="0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Skiadopoulos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roup 65">
            <a:extLst>
              <a:ext uri="{FF2B5EF4-FFF2-40B4-BE49-F238E27FC236}">
                <a16:creationId xmlns:a16="http://schemas.microsoft.com/office/drawing/2014/main" id="{BB240129-6100-AB49-AE6E-0A8447E62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903245"/>
              </p:ext>
            </p:extLst>
          </p:nvPr>
        </p:nvGraphicFramePr>
        <p:xfrm>
          <a:off x="2791730" y="3246098"/>
          <a:ext cx="3368530" cy="944902"/>
        </p:xfrm>
        <a:graphic>
          <a:graphicData uri="http://schemas.openxmlformats.org/drawingml/2006/table">
            <a:tbl>
              <a:tblPr/>
              <a:tblGrid>
                <a:gridCol w="336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4902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</a:rPr>
                        <a:t>Advisory Committee</a:t>
                      </a:r>
                    </a:p>
                    <a:p>
                      <a:pPr algn="ctr">
                        <a:spcBef>
                          <a:spcPts val="336"/>
                        </a:spcBef>
                      </a:pPr>
                      <a:r>
                        <a:rPr lang="en-US" sz="1600" b="1" dirty="0"/>
                        <a:t>Christos </a:t>
                      </a:r>
                      <a:r>
                        <a:rPr lang="en-US" sz="1600" b="1" dirty="0" err="1"/>
                        <a:t>Tryfonopoulos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Theodore </a:t>
                      </a:r>
                      <a:r>
                        <a:rPr kumimoji="0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Dalamagas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Group 65">
            <a:extLst>
              <a:ext uri="{FF2B5EF4-FFF2-40B4-BE49-F238E27FC236}">
                <a16:creationId xmlns:a16="http://schemas.microsoft.com/office/drawing/2014/main" id="{34F03994-4423-C041-8FD8-03EAEE19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889027"/>
              </p:ext>
            </p:extLst>
          </p:nvPr>
        </p:nvGraphicFramePr>
        <p:xfrm>
          <a:off x="1533128" y="1165838"/>
          <a:ext cx="6077744" cy="1120162"/>
        </p:xfrm>
        <a:graphic>
          <a:graphicData uri="http://schemas.openxmlformats.org/drawingml/2006/table">
            <a:tbl>
              <a:tblPr/>
              <a:tblGrid>
                <a:gridCol w="607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2843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2200" b="1" cap="none" dirty="0">
                          <a:ea typeface="Calibri" charset="0"/>
                          <a:cs typeface="Calibri" charset="0"/>
                        </a:rPr>
                        <a:t>Scalable Indexing and Exploration of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2200" b="1" cap="none" dirty="0">
                          <a:ea typeface="Calibri" charset="0"/>
                          <a:cs typeface="Calibri" charset="0"/>
                        </a:rPr>
                        <a:t>Big Time Series Data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36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1600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charset="0"/>
                        </a:rPr>
                        <a:t>Ph.D. Thesis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TSR-Tree Index</a:t>
            </a:r>
            <a:br>
              <a:rPr lang="en-US" altLang="en-US" dirty="0"/>
            </a:br>
            <a:r>
              <a:rPr lang="en-US" altLang="en-US" sz="2400" i="1" dirty="0">
                <a:solidFill>
                  <a:schemeClr val="bg1">
                    <a:lumMod val="65000"/>
                  </a:schemeClr>
                </a:solidFill>
              </a:rPr>
              <a:t>Structure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838701" cy="44196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Spatial-first</a:t>
            </a:r>
            <a:endParaRPr lang="el-GR" b="1" dirty="0"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Enhanced R-Tree → each node: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At least m and at most M entries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MBRs of its children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Minimum Bounding Time Series </a:t>
            </a:r>
            <a:r>
              <a:rPr lang="en-US" dirty="0">
                <a:sym typeface="Gill Sans" pitchFamily="-84" charset="0"/>
              </a:rPr>
              <a:t>(MBTS) for each child</a:t>
            </a: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Upon insertion select node accordingly</a:t>
            </a: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711" y="4114800"/>
            <a:ext cx="3721100" cy="932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561" y="2480423"/>
            <a:ext cx="2900553" cy="236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149" y="5483456"/>
            <a:ext cx="5334000" cy="35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561" y="2480423"/>
            <a:ext cx="2900553" cy="2362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561" y="2480423"/>
            <a:ext cx="2900553" cy="2362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561" y="2480423"/>
            <a:ext cx="2900553" cy="23621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F05EC2-F533-CF4F-BDA8-84F624A6B4FB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32CCA2-9AA2-0740-9F57-20CE962A1BAD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934C33-E65F-884F-9DF2-D2D1E3E0C80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E8EA99-D06C-FC47-9DAF-0DCB4B24CC52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CAF144-6B22-AF49-9589-71C44B1FBF6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2193BE-1CB6-894F-9521-B492C1BFF21E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77C343-831E-F24A-9B23-D8CA859BE1E2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89B41B-5B21-D540-BF0E-43444F7C2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3578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TSR-Tree Index</a:t>
            </a:r>
            <a:br>
              <a:rPr lang="en-US" altLang="en-US" dirty="0"/>
            </a:br>
            <a:r>
              <a:rPr lang="en-US" altLang="en-US" sz="2400" i="1" dirty="0">
                <a:solidFill>
                  <a:schemeClr val="bg1">
                    <a:lumMod val="65000"/>
                  </a:schemeClr>
                </a:solidFill>
              </a:rPr>
              <a:t>Node Pruning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838701" cy="4419600"/>
          </a:xfrm>
        </p:spPr>
        <p:txBody>
          <a:bodyPr/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Prune subtrees that do cannot contain any results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Lower </a:t>
            </a:r>
            <a:r>
              <a:rPr lang="en-US" b="1" dirty="0">
                <a:sym typeface="Gill Sans" pitchFamily="-84" charset="0"/>
              </a:rPr>
              <a:t>bounding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Spatial domain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                           similarly to R-Tree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Time series domain</a:t>
            </a: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Hybrid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97"/>
          <a:stretch/>
        </p:blipFill>
        <p:spPr>
          <a:xfrm>
            <a:off x="2475836" y="4131033"/>
            <a:ext cx="2882900" cy="1109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702" y="5594425"/>
            <a:ext cx="5783647" cy="376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390432"/>
            <a:ext cx="1658470" cy="3180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77" y="2480423"/>
            <a:ext cx="2899921" cy="23621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77" y="2480423"/>
            <a:ext cx="2899921" cy="23621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77" y="2480422"/>
            <a:ext cx="2899921" cy="23621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76" y="2480421"/>
            <a:ext cx="2899921" cy="23621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709612-0FC6-614C-8D79-E225FCF1C09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D5FF14-ECFB-0147-AA8E-C22E0BA328F3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98354D-8B06-8849-A939-C521E5133063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9D0CC-2E8C-F948-BF40-A8A0045AD4C1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5D332A-588C-A14E-BBCC-B2751B90B9B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3E1E22-7539-584F-92CF-AC7B95418F5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913E0A-1012-4F4A-8CE8-848C6E0DA8E3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822FE7-613F-A74E-947E-DCBD7FB38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7033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BTSR-Tree Index</a:t>
            </a:r>
            <a:br>
              <a:rPr lang="en-US" altLang="en-US" dirty="0"/>
            </a:b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991101" cy="4419600"/>
          </a:xfrm>
        </p:spPr>
        <p:txBody>
          <a:bodyPr/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TSR-Tree → </a:t>
            </a:r>
            <a:r>
              <a:rPr lang="en-US" b="1" dirty="0">
                <a:sym typeface="Gill Sans" pitchFamily="-84" charset="0"/>
              </a:rPr>
              <a:t>no</a:t>
            </a:r>
            <a:r>
              <a:rPr lang="en-US" dirty="0">
                <a:sym typeface="Gill Sans" pitchFamily="-84" charset="0"/>
              </a:rPr>
              <a:t> guarantee that time series in a node are highly similar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Increased</a:t>
            </a:r>
            <a:r>
              <a:rPr lang="en-US" dirty="0">
                <a:sym typeface="Gill Sans" pitchFamily="-84" charset="0"/>
              </a:rPr>
              <a:t> dead space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Solution</a:t>
            </a:r>
            <a:r>
              <a:rPr lang="en-US" dirty="0">
                <a:sym typeface="Gill Sans" pitchFamily="-84" charset="0"/>
              </a:rPr>
              <a:t>: </a:t>
            </a:r>
            <a:r>
              <a:rPr lang="en-US" b="1" dirty="0">
                <a:sym typeface="Gill Sans" pitchFamily="-84" charset="0"/>
              </a:rPr>
              <a:t>bundle</a:t>
            </a:r>
            <a:r>
              <a:rPr lang="en-US" dirty="0">
                <a:sym typeface="Gill Sans" pitchFamily="-84" charset="0"/>
              </a:rPr>
              <a:t> similar time series together and construct </a:t>
            </a:r>
            <a:r>
              <a:rPr lang="en-US" b="1" dirty="0">
                <a:sym typeface="Gill Sans" pitchFamily="-84" charset="0"/>
              </a:rPr>
              <a:t>individual</a:t>
            </a:r>
            <a:r>
              <a:rPr lang="en-US" dirty="0">
                <a:sym typeface="Gill Sans" pitchFamily="-84" charset="0"/>
              </a:rPr>
              <a:t> MBTS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k-means</a:t>
            </a:r>
            <a:r>
              <a:rPr lang="en-US" dirty="0">
                <a:sym typeface="Gill Sans" pitchFamily="-84" charset="0"/>
              </a:rPr>
              <a:t> clustering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Tighter</a:t>
            </a:r>
            <a:r>
              <a:rPr lang="en-US" dirty="0">
                <a:sym typeface="Gill Sans" pitchFamily="-84" charset="0"/>
              </a:rPr>
              <a:t> bounds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Eliminate even more dead space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Increase number of bundles </a:t>
            </a:r>
            <a:r>
              <a:rPr lang="en-US" b="1" dirty="0">
                <a:sym typeface="Gill Sans" pitchFamily="-84" charset="0"/>
              </a:rPr>
              <a:t>bottom-up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Maintain node capacity by </a:t>
            </a:r>
            <a:r>
              <a:rPr lang="en-US" b="1" dirty="0">
                <a:sym typeface="Gill Sans" pitchFamily="-84" charset="0"/>
              </a:rPr>
              <a:t>decreasing</a:t>
            </a:r>
            <a:r>
              <a:rPr lang="en-US" dirty="0">
                <a:sym typeface="Gill Sans" pitchFamily="-84" charset="0"/>
              </a:rPr>
              <a:t> the resolution of the MBTS bottom-up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Piecewise Aggregate Approximation</a:t>
            </a:r>
            <a:r>
              <a:rPr lang="en-US" dirty="0">
                <a:sym typeface="Gill Sans" pitchFamily="-84" charset="0"/>
              </a:rPr>
              <a:t> (PAA)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830" y="4088296"/>
            <a:ext cx="2850649" cy="232155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761" y="1296848"/>
            <a:ext cx="2900553" cy="236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830" y="4088296"/>
            <a:ext cx="2850649" cy="23215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830" y="4088296"/>
            <a:ext cx="2850649" cy="232155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7288022" y="3665674"/>
            <a:ext cx="256032" cy="6044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BAD204-22D6-D74E-B514-0E40443BC4C8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E346FD-7A95-7041-AE72-D1C67A9FF1C5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AC9430-FA5D-8145-BB9F-C5F7D4837CEE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EDF122-F8A9-634B-A819-305407DD1FC3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946728-464E-4742-98A9-BF43EC8410A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565277-D0EB-264C-BB6E-EB47495A07F0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893227-815E-4746-BB30-AC5A7EE8DC52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99A263-32A4-B245-B66A-3CFE67520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8685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Construction Time and Size</a:t>
            </a:r>
            <a:endParaRPr lang="en-US" alt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87" y="2464880"/>
            <a:ext cx="3764917" cy="2823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37" y="2505634"/>
            <a:ext cx="3661295" cy="274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259BE04-4CD2-6949-93F4-8EDF3F626C9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EDC273-8608-2243-A409-09DD0C9FFB2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1796D-3282-0B4E-AD5F-B522389E47A4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1881A3-C194-374C-9816-FE7878B301A1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F49465-7280-BA49-9A3A-E0705B16A902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F5A604-466A-A949-97C6-925F307E65A2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3669C3-585E-A14D-9CE7-EEDB4FA5D189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B1D8C4-ABA3-2245-A082-59E6E1A51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4478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3" y="1941444"/>
            <a:ext cx="5883130" cy="4419600"/>
          </a:xfrm>
        </p:spPr>
        <p:txBody>
          <a:bodyPr>
            <a:normAutofit/>
          </a:bodyPr>
          <a:lstStyle/>
          <a:p>
            <a:pPr marL="0" lvl="2" indent="-393700">
              <a:defRPr/>
            </a:pPr>
            <a:r>
              <a:rPr lang="en-US" sz="2000" dirty="0">
                <a:sym typeface="Gill Sans" pitchFamily="-84" charset="0"/>
              </a:rPr>
              <a:t>Employ hybrid indexing</a:t>
            </a:r>
          </a:p>
          <a:p>
            <a:pPr marL="0" lvl="2" indent="-393700">
              <a:defRPr/>
            </a:pPr>
            <a:r>
              <a:rPr lang="en-US" sz="2000" b="1" dirty="0">
                <a:sym typeface="Gill Sans" pitchFamily="-84" charset="0"/>
              </a:rPr>
              <a:t>Hybrid Similarity Search</a:t>
            </a:r>
            <a:r>
              <a:rPr lang="en-US" sz="2000" dirty="0">
                <a:sym typeface="Gill Sans" pitchFamily="-84" charset="0"/>
              </a:rPr>
              <a:t> (HSS)</a:t>
            </a:r>
          </a:p>
          <a:p>
            <a:pPr marL="711200" lvl="3" indent="-393700">
              <a:defRPr/>
            </a:pPr>
            <a:r>
              <a:rPr lang="en-US" sz="1800" b="1" dirty="0">
                <a:sym typeface="Gill Sans" pitchFamily="-84" charset="0"/>
              </a:rPr>
              <a:t>Five</a:t>
            </a:r>
            <a:r>
              <a:rPr lang="en-US" sz="1800" dirty="0">
                <a:sym typeface="Gill Sans" pitchFamily="-84" charset="0"/>
              </a:rPr>
              <a:t> hybrid query variants</a:t>
            </a:r>
          </a:p>
          <a:p>
            <a:pPr marL="711200" lvl="3" indent="-393700">
              <a:defRPr/>
            </a:pPr>
            <a:r>
              <a:rPr lang="en-US" sz="1800" b="1" dirty="0">
                <a:sym typeface="Gill Sans" pitchFamily="-84" charset="0"/>
              </a:rPr>
              <a:t>Three</a:t>
            </a:r>
            <a:r>
              <a:rPr lang="en-US" sz="1800" dirty="0">
                <a:sym typeface="Gill Sans" pitchFamily="-84" charset="0"/>
              </a:rPr>
              <a:t> filtering approaches</a:t>
            </a:r>
          </a:p>
          <a:p>
            <a:pPr marL="1111250" lvl="4" indent="-393700">
              <a:defRPr/>
            </a:pPr>
            <a:r>
              <a:rPr lang="en-US" sz="1600" dirty="0">
                <a:sym typeface="Gill Sans" pitchFamily="-84" charset="0"/>
              </a:rPr>
              <a:t>Spatial-only (R-Tree), hybrid (TSR-Tree, BTSR-Tree)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Hybrid Similarity Join</a:t>
            </a:r>
            <a:r>
              <a:rPr lang="en-US" dirty="0">
                <a:sym typeface="Gill Sans" pitchFamily="-84" charset="0"/>
              </a:rPr>
              <a:t> (HSJ)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Three filtering approaches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Spatial-only (R-Tree), TS-only (</a:t>
            </a:r>
            <a:r>
              <a:rPr lang="en-US" dirty="0" err="1">
                <a:sym typeface="Gill Sans" pitchFamily="-84" charset="0"/>
              </a:rPr>
              <a:t>iSAX</a:t>
            </a:r>
            <a:r>
              <a:rPr lang="en-US" dirty="0">
                <a:sym typeface="Gill Sans" pitchFamily="-84" charset="0"/>
              </a:rPr>
              <a:t>), hybrid (BTSR-Tree)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Centralized and distributed implementations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Space-driven data partitioning</a:t>
            </a:r>
          </a:p>
          <a:p>
            <a:pPr lvl="3">
              <a:defRPr/>
            </a:pPr>
            <a:r>
              <a:rPr lang="en-US" dirty="0">
                <a:sym typeface="Gill Sans" pitchFamily="-84" charset="0"/>
              </a:rPr>
              <a:t>Similarity join </a:t>
            </a:r>
            <a:r>
              <a:rPr lang="en-US" b="1" dirty="0">
                <a:sym typeface="Gill Sans" pitchFamily="-84" charset="0"/>
              </a:rPr>
              <a:t>within each partition</a:t>
            </a:r>
          </a:p>
          <a:p>
            <a:pPr lvl="3">
              <a:defRPr/>
            </a:pPr>
            <a:r>
              <a:rPr lang="en-US" dirty="0">
                <a:sym typeface="Gill Sans" pitchFamily="-84" charset="0"/>
              </a:rPr>
              <a:t>Optimization that </a:t>
            </a:r>
            <a:r>
              <a:rPr lang="en-US" b="1" dirty="0">
                <a:sym typeface="Gill Sans" pitchFamily="-84" charset="0"/>
              </a:rPr>
              <a:t>minimizes</a:t>
            </a:r>
            <a:r>
              <a:rPr lang="en-US" dirty="0">
                <a:sym typeface="Gill Sans" pitchFamily="-84" charset="0"/>
              </a:rPr>
              <a:t> communication</a:t>
            </a:r>
          </a:p>
          <a:p>
            <a:pPr>
              <a:defRPr/>
            </a:pPr>
            <a:endParaRPr lang="en-US" sz="1600" i="1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133" y="1716923"/>
            <a:ext cx="2007267" cy="20072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BF5F4C-DA11-6A49-BA1B-7DA79103A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33" y="3962400"/>
            <a:ext cx="2014566" cy="2014566"/>
          </a:xfrm>
          <a:prstGeom prst="rect">
            <a:avLst/>
          </a:prstGeom>
        </p:spPr>
      </p:pic>
      <p:sp>
        <p:nvSpPr>
          <p:cNvPr id="39" name="Rectangle 1">
            <a:extLst>
              <a:ext uri="{FF2B5EF4-FFF2-40B4-BE49-F238E27FC236}">
                <a16:creationId xmlns:a16="http://schemas.microsoft.com/office/drawing/2014/main" id="{3263E5ED-2021-D448-86E0-5C304C6BA2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1182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Hybrid Queries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endParaRPr lang="en-US" sz="2800" dirty="0">
              <a:sym typeface="Gill San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0FC229-959E-9C4B-8CF7-27D000E95FFD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B261AE-DEEB-014B-A967-EBA989614264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18C4D9-F964-0545-8F69-B53C16B5C35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2F1295-B814-2340-AA6D-473530B6C5F2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4C710-F3CB-5848-A74A-AA0AF2CA2927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241A5-84F3-4146-A80F-C2A778948335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C8E2BE-1648-8C42-824C-4777172217F8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C06B7-BE5A-1A49-8374-85F70EBE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28790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9728"/>
            <a:ext cx="7734301" cy="266227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tx1"/>
                </a:solidFill>
                <a:sym typeface="Gill Sans" pitchFamily="-84" charset="0"/>
              </a:rPr>
              <a:t>Indexable</a:t>
            </a:r>
            <a:r>
              <a:rPr lang="en-US" sz="2200" i="1" dirty="0">
                <a:solidFill>
                  <a:schemeClr val="tx1"/>
                </a:solidFill>
                <a:sym typeface="Gill Sans" pitchFamily="-84" charset="0"/>
              </a:rPr>
              <a:t> </a:t>
            </a:r>
            <a:r>
              <a:rPr lang="en-US" sz="2200" b="1" dirty="0">
                <a:solidFill>
                  <a:schemeClr val="tx1"/>
                </a:solidFill>
                <a:sym typeface="Gill Sans" pitchFamily="-84" charset="0"/>
              </a:rPr>
              <a:t>SAX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sym typeface="Gill Sans" pitchFamily="-84" charset="0"/>
              </a:rPr>
              <a:t>Leaf nodes point to files with raw data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sym typeface="Gill Sans" pitchFamily="-84" charset="0"/>
              </a:rPr>
              <a:t>Inner nodes split SAX space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Split dimension chosen via </a:t>
            </a: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round robin</a:t>
            </a:r>
          </a:p>
          <a:p>
            <a:pPr lvl="1">
              <a:defRPr/>
            </a:pP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Binary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 split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Fully contain subtrees’ SAX space union</a:t>
            </a:r>
          </a:p>
          <a:p>
            <a:pPr lvl="1">
              <a:defRPr/>
            </a:pPr>
            <a:endParaRPr lang="en-US" sz="2000" i="1" dirty="0">
              <a:solidFill>
                <a:schemeClr val="tx1"/>
              </a:solidFill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756C71E-1A41-434C-9BC2-62F88E201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35798"/>
            <a:ext cx="6400800" cy="2158408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D0E73967-560C-0641-BED7-2C7D2C15F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43000"/>
          </a:xfrm>
        </p:spPr>
        <p:txBody>
          <a:bodyPr/>
          <a:lstStyle/>
          <a:p>
            <a:r>
              <a:rPr lang="en-US" dirty="0"/>
              <a:t>Preliminaries</a:t>
            </a:r>
            <a:br>
              <a:rPr lang="en-US" dirty="0"/>
            </a:br>
            <a:r>
              <a:rPr lang="en-US" altLang="en-US" sz="2800" i="1" dirty="0" err="1">
                <a:solidFill>
                  <a:schemeClr val="bg1">
                    <a:lumMod val="65000"/>
                  </a:schemeClr>
                </a:solidFill>
              </a:rPr>
              <a:t>iSAX</a:t>
            </a: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 Index</a:t>
            </a:r>
            <a:endParaRPr lang="en-US" alt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0FFBCB-1A16-BB4F-829A-627CDE303DA6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EEE72B-11CB-814C-AF6B-D66EA794520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3A411-B567-A144-894E-BC27687EF40A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CD87A-312C-0C4B-9558-B2A7B490957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4C5EF3-4C87-8445-876E-944C9ECE414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43D305-DD2E-3D47-8EA8-DEF470226074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153B4A-815A-984D-9650-E1779B4E5B16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4AB24-07EC-C94C-BA7C-BFF099906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59926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HSS Query Variants</a:t>
            </a:r>
            <a:br>
              <a:rPr lang="en-US" altLang="en-US" dirty="0"/>
            </a:b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700" y="1909728"/>
                <a:ext cx="7505700" cy="4419600"/>
              </a:xfrm>
            </p:spPr>
            <p:txBody>
              <a:bodyPr>
                <a:no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𝒃𝒃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𝒔𝒑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𝒕𝒔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similar time series within the given radius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𝒌𝒃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𝒌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𝒕𝒔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the k nearest and most similar time series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𝒃𝒌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𝒔𝒑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𝒌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the k most similar time series within the given radius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𝒉𝒃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𝒉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𝜸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the time series within the given hybrid distance radius</a:t>
                </a:r>
                <a:endParaRPr lang="en-US" dirty="0">
                  <a:solidFill>
                    <a:schemeClr val="tx1"/>
                  </a:solidFill>
                  <a:sym typeface="Gill Sans" pitchFamily="-84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𝒉𝒌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𝒌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𝜸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the k most similar time series in terms of hybrid distance</a:t>
                </a:r>
              </a:p>
              <a:p>
                <a:pPr lvl="1">
                  <a:defRPr/>
                </a:pPr>
                <a:endParaRPr lang="en-US" sz="2000" dirty="0">
                  <a:solidFill>
                    <a:schemeClr val="tx1"/>
                  </a:solidFill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olidFill>
                    <a:schemeClr val="tx1"/>
                  </a:solidFill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5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909728"/>
                <a:ext cx="7505700" cy="4419600"/>
              </a:xfrm>
              <a:blipFill rotWithShape="0">
                <a:blip r:embed="rId3"/>
                <a:stretch>
                  <a:fillRect l="-731" t="-110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C2D9EC5-A948-2640-8D8E-E4BF361D135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D9AF72-819B-454A-821D-9F1B403FBD1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E5FD81-B16D-7840-A37F-F226ABB1AC2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D8881-4870-B74B-A5C3-CCEEDF195769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162188-2EDD-7C48-9DBC-FF21B2F49E67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CB418C-AD6C-204F-8428-35BDB70F90E6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927B94-7199-DC49-AB5E-D84D25054A45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B59E6C-2D9F-584B-B3AE-8F4095B83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6476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658100" cy="14859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Processing HSS Queries</a:t>
                </a:r>
                <a:br>
                  <a:rPr lang="en-US" alt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𝑏𝑏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Query</a:t>
                </a:r>
                <a:endParaRPr lang="el-GR" altLang="en-US" sz="24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658100" cy="1485900"/>
              </a:xfrm>
              <a:blipFill>
                <a:blip r:embed="rId3"/>
                <a:stretch>
                  <a:fillRect l="-3146" t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028700" y="1909728"/>
            <a:ext cx="75819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7550" indent="-35877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8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17550" indent="35242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28750" indent="-3746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-3683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buFont typeface="Franklin Gothic Book" panose="020B0503020102020204" pitchFamily="34" charset="0"/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idx="1"/>
          </p:nvPr>
        </p:nvSpPr>
        <p:spPr>
          <a:xfrm>
            <a:off x="1028700" y="1909728"/>
            <a:ext cx="7505700" cy="441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Initially read the children nodes of the root in a list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sym typeface="Gill Sans" pitchFamily="-84" charset="0"/>
              </a:rPr>
              <a:t>Loop over the generated list</a:t>
            </a:r>
          </a:p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sym typeface="Gill Sans" pitchFamily="-84" charset="0"/>
              </a:rPr>
              <a:t>If a child is a leaf, loop over its elements</a:t>
            </a: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lvl="2">
              <a:defRPr/>
            </a:pPr>
            <a:r>
              <a:rPr lang="en-US" sz="1600" dirty="0">
                <a:solidFill>
                  <a:schemeClr val="tx1"/>
                </a:solidFill>
                <a:sym typeface="Gill Sans" pitchFamily="-84" charset="0"/>
              </a:rPr>
              <a:t>For each element check if:</a:t>
            </a:r>
          </a:p>
          <a:p>
            <a:pPr lvl="3">
              <a:defRPr/>
            </a:pPr>
            <a:r>
              <a:rPr lang="en-US" sz="1400" dirty="0">
                <a:solidFill>
                  <a:schemeClr val="tx1"/>
                </a:solidFill>
                <a:sym typeface="Gill Sans" pitchFamily="-84" charset="0"/>
              </a:rPr>
              <a:t>                                       and </a:t>
            </a:r>
          </a:p>
          <a:p>
            <a:pPr lvl="2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If true, add the element to the result set</a:t>
            </a:r>
            <a:endParaRPr lang="en-US" sz="1600" dirty="0">
              <a:solidFill>
                <a:schemeClr val="tx1"/>
              </a:solidFill>
              <a:sym typeface="Gill Sans" pitchFamily="-84" charset="0"/>
            </a:endParaRPr>
          </a:p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sym typeface="Gill Sans" pitchFamily="-84" charset="0"/>
              </a:rPr>
              <a:t>If a child is an inner node, loop over its child nodes</a:t>
            </a:r>
          </a:p>
          <a:p>
            <a:pPr lvl="2">
              <a:defRPr/>
            </a:pPr>
            <a:r>
              <a:rPr lang="en-US" sz="1600" dirty="0">
                <a:solidFill>
                  <a:schemeClr val="tx1"/>
                </a:solidFill>
                <a:sym typeface="Gill Sans" pitchFamily="-84" charset="0"/>
              </a:rPr>
              <a:t>For each child node check if:</a:t>
            </a:r>
          </a:p>
          <a:p>
            <a:pPr lvl="3">
              <a:defRPr/>
            </a:pPr>
            <a:r>
              <a:rPr lang="en-US" sz="1400" dirty="0">
                <a:solidFill>
                  <a:schemeClr val="tx1"/>
                </a:solidFill>
                <a:sym typeface="Gill Sans" pitchFamily="-84" charset="0"/>
              </a:rPr>
              <a:t>                                                  and  </a:t>
            </a:r>
          </a:p>
          <a:p>
            <a:pPr lvl="2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If true, add the children of the nodes to the list and repeat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Finally, return the result set</a:t>
            </a: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353" y="3388710"/>
            <a:ext cx="1905000" cy="331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744" y="3399623"/>
            <a:ext cx="1912518" cy="309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216" y="4712744"/>
            <a:ext cx="2298701" cy="239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017" y="4667526"/>
            <a:ext cx="2309856" cy="312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7C598C-BE1C-0946-A99A-6807F06361BC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20442F-C36F-E847-AEFD-2BBEA895ACA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0D03CD-515A-3749-AB64-90217CD9702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E94CBB-010E-B445-AEB9-95D1D009B9D5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2EA7A-4675-F648-9133-713A36C0E97C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807D6-20DE-BE40-90DC-357CB66C0B1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F75824-63D7-E44D-A8DC-B7BDB7C4E2E7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085D3AC-6BB6-294E-AD27-4FD85FF68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01854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Centralized HSJ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886701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b="1" dirty="0">
                <a:solidFill>
                  <a:schemeClr val="tx1"/>
                </a:solidFill>
              </a:rPr>
              <a:t>Spatial-Only</a:t>
            </a:r>
            <a:r>
              <a:rPr lang="en-US" altLang="en-US" sz="2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Two </a:t>
            </a:r>
            <a:r>
              <a:rPr lang="en-US" sz="2000" dirty="0" err="1">
                <a:sym typeface="Gill Sans" pitchFamily="-84" charset="0"/>
              </a:rPr>
              <a:t>geoTS</a:t>
            </a:r>
            <a:r>
              <a:rPr lang="en-US" sz="2000" dirty="0">
                <a:sym typeface="Gill Sans" pitchFamily="-84" charset="0"/>
              </a:rPr>
              <a:t> datasets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Build an R-Tree per dataset</a:t>
            </a:r>
          </a:p>
          <a:p>
            <a:pPr>
              <a:defRPr/>
            </a:pPr>
            <a:r>
              <a:rPr lang="en-US" sz="2200" b="1" dirty="0">
                <a:sym typeface="Gill Sans" pitchFamily="-84" charset="0"/>
              </a:rPr>
              <a:t>Time Series-Only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Two </a:t>
            </a:r>
            <a:r>
              <a:rPr lang="en-US" sz="2000" dirty="0" err="1">
                <a:sym typeface="Gill Sans" pitchFamily="-84" charset="0"/>
              </a:rPr>
              <a:t>iSAX</a:t>
            </a:r>
            <a:r>
              <a:rPr lang="en-US" sz="2000" dirty="0">
                <a:sym typeface="Gill Sans" pitchFamily="-84" charset="0"/>
              </a:rPr>
              <a:t> indices</a:t>
            </a:r>
          </a:p>
          <a:p>
            <a:pPr>
              <a:defRPr/>
            </a:pPr>
            <a:r>
              <a:rPr lang="en-US" sz="2200" b="1" dirty="0">
                <a:sym typeface="Gill Sans" pitchFamily="-84" charset="0"/>
              </a:rPr>
              <a:t>Hybrid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Two BTSR-Tree indices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Deviation MBTS</a:t>
            </a:r>
          </a:p>
          <a:p>
            <a:pPr>
              <a:defRPr/>
            </a:pPr>
            <a:endParaRPr lang="en-US" sz="2200" dirty="0">
              <a:sym typeface="Gill Sans" pitchFamily="-84" charset="0"/>
            </a:endParaRPr>
          </a:p>
          <a:p>
            <a:pPr lvl="1">
              <a:defRPr/>
            </a:pPr>
            <a:endParaRPr lang="en-US" sz="2000" dirty="0">
              <a:sym typeface="Gill Sans" pitchFamily="-84" charset="0"/>
            </a:endParaRPr>
          </a:p>
          <a:p>
            <a:pPr lvl="1">
              <a:defRPr/>
            </a:pPr>
            <a:endParaRPr lang="en-US" sz="2000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FA84C8-E6E4-E94B-A258-0669D36EA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04" y="5315641"/>
            <a:ext cx="3681355" cy="10416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0779A3-BD5E-F140-9FC4-993417E1E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95" y="5315641"/>
            <a:ext cx="3060700" cy="901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7D4429-42C3-F84E-A5BF-D21631A78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1" y="2743200"/>
            <a:ext cx="2552700" cy="21209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179543-9E75-9841-AC3E-27D53BC4CC31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2FB71C-7BFB-E741-B9E3-C98D7ABB8269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853F16-19C6-2E44-B839-D0C8CA6E81C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CC40-9592-F24E-A924-2866DFFB1AD8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2908C-8345-284A-9864-63A577469D4C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1BE3D4-7A7A-7342-9A98-420710A0F93B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47A4B-DF52-E34A-940B-649FD03440ED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6FA47-A7C2-C543-A225-B563FD6EC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66189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Distributed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5295901" cy="44196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Partition datasets in </a:t>
                </a:r>
                <a:r>
                  <a:rPr lang="en-US" b="1" dirty="0">
                    <a:sym typeface="Gill Sans" pitchFamily="-84" charset="0"/>
                  </a:rPr>
                  <a:t>bands</a:t>
                </a:r>
                <a:r>
                  <a:rPr lang="en-US" dirty="0">
                    <a:sym typeface="Gill Sans" pitchFamily="-84" charset="0"/>
                  </a:rPr>
                  <a:t> and </a:t>
                </a:r>
                <a:r>
                  <a:rPr lang="en-US" b="1" dirty="0">
                    <a:sym typeface="Gill Sans" pitchFamily="-84" charset="0"/>
                  </a:rPr>
                  <a:t>boxes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Local search per partition </a:t>
                </a:r>
                <a:r>
                  <a:rPr lang="en-US" dirty="0">
                    <a:sym typeface="Gill Sans" pitchFamily="-84" charset="0"/>
                  </a:rPr>
                  <a:t>(phase 1)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Build index within each partition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Run individual HSJ in parallel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Cross-partition search in pairs of adjacent bands</a:t>
                </a:r>
                <a:r>
                  <a:rPr lang="en-US" dirty="0">
                    <a:sym typeface="Gill Sans" pitchFamily="-84" charset="0"/>
                  </a:rPr>
                  <a:t> (phase 2a) 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Create </a:t>
                </a:r>
                <a:r>
                  <a:rPr lang="en-US" i="1" dirty="0">
                    <a:sym typeface="Gill Sans" pitchFamily="-84" charset="0"/>
                  </a:rPr>
                  <a:t>bands</a:t>
                </a:r>
                <a:r>
                  <a:rPr lang="en-US" dirty="0">
                    <a:sym typeface="Gill Sans" pitchFamily="-84" charset="0"/>
                  </a:rPr>
                  <a:t> of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endParaRPr lang="en-US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Group adjacent bands and run HSJ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Cross-partition search in pairs of boxes with one common corner </a:t>
                </a:r>
                <a:r>
                  <a:rPr lang="en-US" dirty="0">
                    <a:sym typeface="Gill Sans" pitchFamily="-84" charset="0"/>
                  </a:rPr>
                  <a:t>(phase 2b)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Create </a:t>
                </a:r>
                <a:r>
                  <a:rPr lang="en-US" i="1" dirty="0">
                    <a:sym typeface="Gill Sans" pitchFamily="-84" charset="0"/>
                  </a:rPr>
                  <a:t>boxes </a:t>
                </a:r>
                <a:r>
                  <a:rPr lang="en-US" dirty="0">
                    <a:sym typeface="Gill Sans" pitchFamily="-84" charset="0"/>
                  </a:rPr>
                  <a:t>of 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endParaRPr lang="en-US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Group corner-sharing objects and run HSJ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Minimize shuffling during phase 2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Avoid transmitting all data contained in bands and boxes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Intermediate </a:t>
                </a:r>
                <a:r>
                  <a:rPr lang="en-US" b="1" dirty="0">
                    <a:sym typeface="Gill Sans" pitchFamily="-84" charset="0"/>
                  </a:rPr>
                  <a:t>filtering</a:t>
                </a:r>
                <a:r>
                  <a:rPr lang="en-US" dirty="0">
                    <a:sym typeface="Gill Sans" pitchFamily="-84" charset="0"/>
                  </a:rPr>
                  <a:t> step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Build </a:t>
                </a:r>
                <a:r>
                  <a:rPr lang="en-US" i="1" dirty="0">
                    <a:sym typeface="Gill Sans" pitchFamily="-84" charset="0"/>
                  </a:rPr>
                  <a:t>temporary</a:t>
                </a:r>
                <a:r>
                  <a:rPr lang="en-US" dirty="0">
                    <a:sym typeface="Gill Sans" pitchFamily="-84" charset="0"/>
                  </a:rPr>
                  <a:t> BTSR-Tree for each band and box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Only shuffle </a:t>
                </a:r>
                <a:r>
                  <a:rPr lang="en-US" b="1" dirty="0">
                    <a:sym typeface="Gill Sans" pitchFamily="-84" charset="0"/>
                  </a:rPr>
                  <a:t>structures</a:t>
                </a:r>
                <a:r>
                  <a:rPr lang="en-US" dirty="0">
                    <a:sym typeface="Gill Sans" pitchFamily="-84" charset="0"/>
                  </a:rPr>
                  <a:t> of temporary indices among workers</a:t>
                </a: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5295901" cy="4419600"/>
              </a:xfrm>
              <a:blipFill>
                <a:blip r:embed="rId3"/>
                <a:stretch>
                  <a:fillRect l="-239" t="-1719" b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47238FD-536F-E446-A14E-CE23A1D59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26" y="2971800"/>
            <a:ext cx="2880548" cy="18591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A9CB77-1D73-8B49-AABC-27DAEED2BBD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401261-6D99-A948-8D32-29513404ABC3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B82925-5E51-4745-88E3-3C3EB4E23550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1D0C83-83B0-6F4B-8872-3D0B4187FB98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960AA4-A200-E646-B32B-F63BCBCDABC6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963055-6577-A547-93E0-660FB15FFF26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D3AD36-4193-E147-B92F-9B72357B70E1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5EBEA-0810-C04F-9483-214D51E08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49069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Overview</a:t>
            </a:r>
            <a:endParaRPr lang="el-GR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r>
              <a:rPr lang="en-US" altLang="en-US" dirty="0"/>
              <a:t>Motivation</a:t>
            </a:r>
            <a:endParaRPr lang="el-GR" altLang="en-US" dirty="0"/>
          </a:p>
          <a:p>
            <a:r>
              <a:rPr lang="en-US" altLang="en-US" dirty="0"/>
              <a:t>Hybrid Indexing</a:t>
            </a:r>
          </a:p>
          <a:p>
            <a:r>
              <a:rPr lang="en-US" altLang="en-US" dirty="0"/>
              <a:t>Hybrid Queries on Geolocated Time Series</a:t>
            </a:r>
          </a:p>
          <a:p>
            <a:r>
              <a:rPr lang="en-US" altLang="en-US" dirty="0"/>
              <a:t>Visual Exploration of Geolocated Time Series</a:t>
            </a:r>
          </a:p>
          <a:p>
            <a:r>
              <a:rPr lang="en-US" altLang="en-US" dirty="0"/>
              <a:t>Local Similarity Search</a:t>
            </a:r>
          </a:p>
          <a:p>
            <a:r>
              <a:rPr lang="en-US" altLang="en-US" dirty="0"/>
              <a:t>Scalable Time Series Forecasting</a:t>
            </a:r>
          </a:p>
          <a:p>
            <a:r>
              <a:rPr lang="en-US" altLang="en-US" dirty="0"/>
              <a:t>Conclusions and Future Work</a:t>
            </a:r>
            <a:endParaRPr lang="el-GR" alt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E1FC46-700B-5C43-B41A-BA53F545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Setup</a:t>
            </a:r>
            <a:endParaRPr lang="en-US" altLang="en-US" sz="2800" dirty="0"/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88670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Real world and synthetic datasets from various application domains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Up to 2 million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Comparison across various index and query parameters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3202101"/>
            <a:ext cx="5721351" cy="148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BA9D82-CFB3-4A48-894F-9AEDF4342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64" y="4748319"/>
            <a:ext cx="6405222" cy="1436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D1D7D-3EA2-D347-9035-907773CA7CA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A711E-3685-7E4C-BF51-3519F538EEC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C89CB4-171A-A94E-ADF6-CA9ACB295C8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5589E0-16BC-0841-B3CD-225C0A89194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0116A2-4359-604C-BF86-3833034078DA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8E67D5-F340-C64D-BB3A-EA6984C48769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87E5BD-F5EF-BF4F-8EA1-2E89904B3D1D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2B56A1-6E5D-1340-91D1-728FFB1CB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391262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52732"/>
          </a:xfrm>
        </p:spPr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Hybrid Similarity Search</a:t>
            </a:r>
            <a:endParaRPr lang="en-US" alt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2160703"/>
            <a:ext cx="2041185" cy="1530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56"/>
          <a:stretch/>
        </p:blipFill>
        <p:spPr>
          <a:xfrm>
            <a:off x="2667000" y="4264431"/>
            <a:ext cx="2041186" cy="14182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06"/>
          <a:stretch/>
        </p:blipFill>
        <p:spPr>
          <a:xfrm>
            <a:off x="620023" y="2160703"/>
            <a:ext cx="1945143" cy="1530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56" r="4705"/>
          <a:stretch/>
        </p:blipFill>
        <p:spPr>
          <a:xfrm>
            <a:off x="620022" y="4280759"/>
            <a:ext cx="1945144" cy="1418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19236" y="1880178"/>
                <a:ext cx="1380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𝑏𝑏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36" y="1880178"/>
                <a:ext cx="1380279" cy="400110"/>
              </a:xfrm>
              <a:prstGeom prst="rect">
                <a:avLst/>
              </a:prstGeom>
              <a:blipFill>
                <a:blip r:embed="rId7"/>
                <a:stretch>
                  <a:fillRect l="-4587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42960" y="1844798"/>
                <a:ext cx="12826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𝑘𝑏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60" y="1844798"/>
                <a:ext cx="1282689" cy="400110"/>
              </a:xfrm>
              <a:prstGeom prst="rect">
                <a:avLst/>
              </a:prstGeom>
              <a:blipFill>
                <a:blip r:embed="rId8"/>
                <a:stretch>
                  <a:fillRect l="-3922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33" r="2865"/>
          <a:stretch/>
        </p:blipFill>
        <p:spPr>
          <a:xfrm>
            <a:off x="4800600" y="2261082"/>
            <a:ext cx="1971579" cy="14182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20" r="4514"/>
          <a:stretch/>
        </p:blipFill>
        <p:spPr>
          <a:xfrm>
            <a:off x="4800600" y="4253202"/>
            <a:ext cx="1968597" cy="1426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193062" y="1838532"/>
                <a:ext cx="1380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𝑏𝑘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62" y="1838532"/>
                <a:ext cx="1380279" cy="400110"/>
              </a:xfrm>
              <a:prstGeom prst="rect">
                <a:avLst/>
              </a:prstGeom>
              <a:blipFill>
                <a:blip r:embed="rId11"/>
                <a:stretch>
                  <a:fillRect l="-4545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477F7EC-6F45-7F48-9E24-4CCCEDFD4F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611" y="4140735"/>
            <a:ext cx="2077749" cy="1558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7D06D5-2380-224C-8590-7504F08075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054" y="2170407"/>
            <a:ext cx="1981201" cy="148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87208A-473A-0A4C-9445-C888472D72C7}"/>
                  </a:ext>
                </a:extLst>
              </p:cNvPr>
              <p:cNvSpPr txBox="1"/>
              <p:nvPr/>
            </p:nvSpPr>
            <p:spPr>
              <a:xfrm>
                <a:off x="7166309" y="1838532"/>
                <a:ext cx="12826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h𝑏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87208A-473A-0A4C-9445-C888472D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309" y="1838532"/>
                <a:ext cx="1282689" cy="400110"/>
              </a:xfrm>
              <a:prstGeom prst="rect">
                <a:avLst/>
              </a:prstGeom>
              <a:blipFill>
                <a:blip r:embed="rId14"/>
                <a:stretch>
                  <a:fillRect l="-49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D53524-C642-654E-9A31-29B6223B97E5}"/>
                  </a:ext>
                </a:extLst>
              </p:cNvPr>
              <p:cNvSpPr txBox="1"/>
              <p:nvPr/>
            </p:nvSpPr>
            <p:spPr>
              <a:xfrm>
                <a:off x="7277637" y="3833422"/>
                <a:ext cx="12826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h𝑘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D53524-C642-654E-9A31-29B6223B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637" y="3833422"/>
                <a:ext cx="1282689" cy="400110"/>
              </a:xfrm>
              <a:prstGeom prst="rect">
                <a:avLst/>
              </a:prstGeom>
              <a:blipFill>
                <a:blip r:embed="rId15"/>
                <a:stretch>
                  <a:fillRect l="-4902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70B6C9-C717-1B47-B2C1-339DA1DB2C35}"/>
                  </a:ext>
                </a:extLst>
              </p:cNvPr>
              <p:cNvSpPr txBox="1"/>
              <p:nvPr/>
            </p:nvSpPr>
            <p:spPr>
              <a:xfrm>
                <a:off x="5176774" y="3861632"/>
                <a:ext cx="1380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𝑏𝑘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70B6C9-C717-1B47-B2C1-339DA1DB2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774" y="3861632"/>
                <a:ext cx="1380279" cy="400110"/>
              </a:xfrm>
              <a:prstGeom prst="rect">
                <a:avLst/>
              </a:prstGeom>
              <a:blipFill>
                <a:blip r:embed="rId16"/>
                <a:stretch>
                  <a:fillRect l="-5556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BF2A7A-6DEA-E24A-830E-D2607E9A9B4F}"/>
                  </a:ext>
                </a:extLst>
              </p:cNvPr>
              <p:cNvSpPr txBox="1"/>
              <p:nvPr/>
            </p:nvSpPr>
            <p:spPr>
              <a:xfrm>
                <a:off x="3046310" y="3853092"/>
                <a:ext cx="1380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𝑏𝑘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BF2A7A-6DEA-E24A-830E-D2607E9A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310" y="3853092"/>
                <a:ext cx="1380279" cy="400110"/>
              </a:xfrm>
              <a:prstGeom prst="rect">
                <a:avLst/>
              </a:prstGeom>
              <a:blipFill>
                <a:blip r:embed="rId17"/>
                <a:stretch>
                  <a:fillRect l="-5505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374201-8B12-ED46-B3AA-4148B169682D}"/>
                  </a:ext>
                </a:extLst>
              </p:cNvPr>
              <p:cNvSpPr txBox="1"/>
              <p:nvPr/>
            </p:nvSpPr>
            <p:spPr>
              <a:xfrm>
                <a:off x="1005299" y="3901602"/>
                <a:ext cx="12826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𝑘𝑏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374201-8B12-ED46-B3AA-4148B1696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99" y="3901602"/>
                <a:ext cx="1282689" cy="400110"/>
              </a:xfrm>
              <a:prstGeom prst="rect">
                <a:avLst/>
              </a:prstGeom>
              <a:blipFill>
                <a:blip r:embed="rId18"/>
                <a:stretch>
                  <a:fillRect l="-4902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B1D7DD7D-B921-8F47-90AD-3B93EE95F796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E0AF4A-3C21-5F44-8CB8-F23F953AB6B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EB0A48-3C02-8641-A104-4988E281341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044E1C-28DF-7446-A97B-F32FE9818DDC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4D4CD29-304A-3C48-8401-0FF7D6BCA59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5B3E2F-16EF-F741-B216-5FDC97B0443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604F36-47B9-B040-A2D0-908D0EFE936A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598B4-5BDB-9B44-9CE1-198206700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0984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>
            <a:normAutofit/>
          </a:bodyPr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Hybrid Similarity Join</a:t>
            </a:r>
            <a:br>
              <a:rPr lang="en-US" dirty="0"/>
            </a:br>
            <a:endParaRPr lang="en-US" alt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05" y="2262867"/>
            <a:ext cx="2150323" cy="15195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61" y="4124609"/>
            <a:ext cx="2150324" cy="15195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31DCE18-474D-FE4F-80FC-C222E3500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20" y="2247997"/>
            <a:ext cx="2256494" cy="15945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0E2DBD-5AE9-3845-AA1A-AB88949B0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85" y="4125706"/>
            <a:ext cx="2218764" cy="15678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82349B-2184-5F43-A9A3-94F68AC93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43" y="2275804"/>
            <a:ext cx="2150323" cy="15195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18EC6D2-68B0-3B41-9831-23FECD69BC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48" y="4124609"/>
            <a:ext cx="2150323" cy="15195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260CE5F-F9E7-7B42-9201-1C80A4FD43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2" y="2262867"/>
            <a:ext cx="2110904" cy="14916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92B31FF-C16E-B842-A3D4-FFF9F46FC0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4" y="4124609"/>
            <a:ext cx="2055364" cy="14524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AF3605-B5C8-5144-A503-619C5F414463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7D4A38-3F0E-B74E-8534-54EECB5245C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E7A824-06BD-E946-B44D-58480C707C7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7058A-55F2-1041-B09B-5F104F861046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B1D9-0149-B941-A207-E55B26D46F83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27D1C8-814A-F640-AF10-AE05DC5C7C12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911E0-6271-4B47-B0BC-4F7BA7307287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CCEBF-5126-1045-8C4C-AEF7D53EA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61203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900148" cy="14859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Visual Exploration of Geolocated Time Series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br>
              <a:rPr lang="en-US" altLang="en-US" dirty="0"/>
            </a:b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2" y="1941444"/>
            <a:ext cx="5467195" cy="4419600"/>
          </a:xfrm>
        </p:spPr>
        <p:txBody>
          <a:bodyPr>
            <a:normAutofit/>
          </a:bodyPr>
          <a:lstStyle/>
          <a:p>
            <a:pPr fontAlgn="auto">
              <a:defRPr/>
            </a:pPr>
            <a:r>
              <a:rPr lang="en-US" b="1" dirty="0">
                <a:sym typeface="Gill Sans" pitchFamily="-84" charset="0"/>
              </a:rPr>
              <a:t>Big</a:t>
            </a:r>
            <a:r>
              <a:rPr lang="en-US" dirty="0">
                <a:sym typeface="Gill Sans" pitchFamily="-84" charset="0"/>
              </a:rPr>
              <a:t> time series data</a:t>
            </a:r>
          </a:p>
          <a:p>
            <a:pPr fontAlgn="auto">
              <a:defRPr/>
            </a:pPr>
            <a:r>
              <a:rPr lang="en-US" dirty="0">
                <a:sym typeface="Gill Sans" pitchFamily="-84" charset="0"/>
              </a:rPr>
              <a:t>Apply </a:t>
            </a:r>
            <a:r>
              <a:rPr lang="en-US" b="1" dirty="0">
                <a:sym typeface="Gill Sans" pitchFamily="-84" charset="0"/>
              </a:rPr>
              <a:t>hybrid indexing </a:t>
            </a:r>
            <a:r>
              <a:rPr lang="en-US" dirty="0">
                <a:sym typeface="Gill Sans" pitchFamily="-84" charset="0"/>
              </a:rPr>
              <a:t>for efficiency</a:t>
            </a:r>
            <a:endParaRPr lang="el-GR" dirty="0">
              <a:sym typeface="Gill Sans" pitchFamily="-84" charset="0"/>
            </a:endParaRPr>
          </a:p>
          <a:p>
            <a:pPr fontAlgn="auto">
              <a:defRPr/>
            </a:pPr>
            <a:r>
              <a:rPr lang="en-US" dirty="0">
                <a:sym typeface="Gill Sans" pitchFamily="-84" charset="0"/>
              </a:rPr>
              <a:t>Two </a:t>
            </a:r>
            <a:r>
              <a:rPr lang="en-US" b="1" dirty="0">
                <a:sym typeface="Gill Sans" pitchFamily="-84" charset="0"/>
              </a:rPr>
              <a:t>summarization</a:t>
            </a:r>
            <a:r>
              <a:rPr lang="en-US" dirty="0">
                <a:sym typeface="Gill Sans" pitchFamily="-84" charset="0"/>
              </a:rPr>
              <a:t> methods that share the same spatial summary – sets of MBRs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Enable interactive visual exploration for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fontAlgn="auto">
              <a:defRPr/>
            </a:pPr>
            <a:r>
              <a:rPr lang="en-US" b="1" dirty="0">
                <a:sym typeface="Gill Sans" pitchFamily="-84" charset="0"/>
              </a:rPr>
              <a:t>Bundle Summary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Exploit the BTSR-Tree index</a:t>
            </a:r>
            <a:endParaRPr lang="en-US" baseline="30000" dirty="0">
              <a:sym typeface="Gill Sans" pitchFamily="-84" charset="0"/>
            </a:endParaRP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Retrieve </a:t>
            </a:r>
            <a:r>
              <a:rPr lang="en-US" b="1" dirty="0">
                <a:sym typeface="Gill Sans" pitchFamily="-84" charset="0"/>
              </a:rPr>
              <a:t>summaries</a:t>
            </a:r>
            <a:r>
              <a:rPr lang="en-US" dirty="0">
                <a:sym typeface="Gill Sans" pitchFamily="-84" charset="0"/>
              </a:rPr>
              <a:t> of </a:t>
            </a:r>
            <a:r>
              <a:rPr lang="en-US" dirty="0" err="1">
                <a:sym typeface="Gill Sans" pitchFamily="-84" charset="0"/>
              </a:rPr>
              <a:t>geoTS</a:t>
            </a:r>
            <a:r>
              <a:rPr lang="en-US" dirty="0">
                <a:sym typeface="Gill Sans" pitchFamily="-84" charset="0"/>
              </a:rPr>
              <a:t> within a given area</a:t>
            </a:r>
          </a:p>
          <a:p>
            <a:pPr eaLnBrk="1" hangingPunct="1">
              <a:defRPr/>
            </a:pPr>
            <a:r>
              <a:rPr lang="en-US" b="1" dirty="0">
                <a:sym typeface="Gill Sans" pitchFamily="-84" charset="0"/>
              </a:rPr>
              <a:t>Tile Map Summary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New hybrid index </a:t>
            </a:r>
            <a:r>
              <a:rPr lang="en-US" b="1" dirty="0">
                <a:sym typeface="Gill Sans" pitchFamily="-84" charset="0"/>
              </a:rPr>
              <a:t>geo-</a:t>
            </a:r>
            <a:r>
              <a:rPr lang="en-US" b="1" dirty="0" err="1">
                <a:sym typeface="Gill Sans" pitchFamily="-84" charset="0"/>
              </a:rPr>
              <a:t>iSAX</a:t>
            </a:r>
            <a:endParaRPr lang="en-US" b="1" dirty="0">
              <a:sym typeface="Gill Sans" pitchFamily="-84" charset="0"/>
            </a:endParaRP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Enable </a:t>
            </a:r>
            <a:r>
              <a:rPr lang="en-US" b="1" dirty="0">
                <a:sym typeface="Gill Sans" pitchFamily="-84" charset="0"/>
              </a:rPr>
              <a:t>timebox search </a:t>
            </a:r>
            <a:r>
              <a:rPr lang="en-US" dirty="0">
                <a:sym typeface="Gill Sans" pitchFamily="-84" charset="0"/>
              </a:rPr>
              <a:t>on </a:t>
            </a:r>
            <a:r>
              <a:rPr lang="en-US" dirty="0" err="1">
                <a:sym typeface="Gill Sans" pitchFamily="-84" charset="0"/>
              </a:rPr>
              <a:t>geoTS</a:t>
            </a:r>
            <a:r>
              <a:rPr lang="en-US" dirty="0">
                <a:sym typeface="Gill Sans" pitchFamily="-84" charset="0"/>
              </a:rPr>
              <a:t> datasets</a:t>
            </a:r>
          </a:p>
          <a:p>
            <a:pPr lvl="2"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379" y="1941444"/>
            <a:ext cx="2666814" cy="21759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221642-92D3-5B44-A64B-076D811D9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9755" y="4353660"/>
            <a:ext cx="2598062" cy="20835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299DCD-A3B3-2F45-A7EE-D01D000E51CB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E0E99-6833-B14C-9B9D-20F57F3A055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BC4D1-3788-E843-806A-717520BA7846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9EA295-FC75-0040-99C5-C63F19E1CBB5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8D0D52-FD9C-1543-AD67-F4476BD59A60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ED85BD-DBF6-7A45-882A-71903AB11D68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02015-5F72-2745-A160-ADF009A756D1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718A7-7410-E140-9B61-8E4D3632B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685709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Bundle Summary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br>
              <a:rPr lang="en-US" altLang="en-US" dirty="0"/>
            </a:b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429501" cy="4419600"/>
          </a:xfrm>
        </p:spPr>
        <p:txBody>
          <a:bodyPr/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Used to generate our map-based visualization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Called whenever the user zooms in/out or moves the map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Takes the </a:t>
            </a:r>
            <a:r>
              <a:rPr lang="en-US" b="1" dirty="0">
                <a:sym typeface="Gill Sans" pitchFamily="-84" charset="0"/>
              </a:rPr>
              <a:t>current visible area </a:t>
            </a:r>
            <a:r>
              <a:rPr lang="en-US" dirty="0">
                <a:sym typeface="Gill Sans" pitchFamily="-84" charset="0"/>
              </a:rPr>
              <a:t>as input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Quickly obtains time series and spatial summaries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Comprises three steps: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Step 1: </a:t>
            </a:r>
            <a:r>
              <a:rPr lang="en-US" b="1" dirty="0">
                <a:sym typeface="Gill Sans" pitchFamily="-84" charset="0"/>
              </a:rPr>
              <a:t>BTSR-Tree Traversal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Step 2: </a:t>
            </a:r>
            <a:r>
              <a:rPr lang="en-US" b="1" dirty="0">
                <a:sym typeface="Gill Sans" pitchFamily="-84" charset="0"/>
              </a:rPr>
              <a:t>Bundles Clustering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Step 3: </a:t>
            </a:r>
            <a:r>
              <a:rPr lang="en-US" b="1" dirty="0">
                <a:sym typeface="Gill Sans" pitchFamily="-84" charset="0"/>
              </a:rPr>
              <a:t>Bundles Calculation and MBR Assignment 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AD1963-0816-AA47-96A4-1D9C7FC2EA48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CBE541-AB22-3148-A306-20EC10C80F29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FB075-6FEC-0A48-9604-EDF38441D242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7C7D9C-C0F7-8E44-BCC1-CF242C27C069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3A0205-8A9D-0A48-898F-25A1E5EA63A4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F2C560-2A46-CD48-95B0-588A1B526EC2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60B4A6-F4C3-D141-B5AE-F5E6F45772CD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D3450-06E8-CB41-9497-B5E0D609F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91819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Tile Map Summary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geo-</a:t>
            </a:r>
            <a:r>
              <a:rPr lang="en-US" altLang="en-US" sz="2800" i="1" dirty="0" err="1">
                <a:solidFill>
                  <a:schemeClr val="bg1">
                    <a:lumMod val="65000"/>
                  </a:schemeClr>
                </a:solidFill>
              </a:rPr>
              <a:t>iSAX</a:t>
            </a: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 Index</a:t>
            </a:r>
            <a:br>
              <a:rPr lang="en-US" altLang="en-US" dirty="0"/>
            </a:b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229101" cy="4267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Time series-first</a:t>
            </a:r>
            <a:r>
              <a:rPr lang="en-US" dirty="0">
                <a:sym typeface="Gill Sans" pitchFamily="-84" charset="0"/>
              </a:rPr>
              <a:t> hybrid index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Each node contains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SAX word describing children nodes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MBR of children nodes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MBRs tend to highly </a:t>
            </a:r>
            <a:r>
              <a:rPr lang="en-US" b="1" dirty="0">
                <a:sym typeface="Gill Sans" pitchFamily="-84" charset="0"/>
              </a:rPr>
              <a:t>overlap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Avoid by introducing </a:t>
            </a:r>
            <a:r>
              <a:rPr lang="en-US" b="1" dirty="0">
                <a:sym typeface="Gill Sans" pitchFamily="-84" charset="0"/>
              </a:rPr>
              <a:t>alternative splitting policy</a:t>
            </a:r>
          </a:p>
          <a:p>
            <a:pPr lvl="1">
              <a:defRPr/>
            </a:pPr>
            <a:r>
              <a:rPr lang="en-US" dirty="0" err="1">
                <a:sym typeface="Gill Sans" pitchFamily="-84" charset="0"/>
              </a:rPr>
              <a:t>iSAX</a:t>
            </a:r>
            <a:r>
              <a:rPr lang="en-US" dirty="0">
                <a:sym typeface="Gill Sans" pitchFamily="-84" charset="0"/>
              </a:rPr>
              <a:t> splits using round robin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Instead split on the dimension that will produce the </a:t>
            </a:r>
            <a:r>
              <a:rPr lang="en-US" b="1" dirty="0">
                <a:sym typeface="Gill Sans" pitchFamily="-84" charset="0"/>
              </a:rPr>
              <a:t>smallest</a:t>
            </a:r>
            <a:r>
              <a:rPr lang="en-US" dirty="0">
                <a:sym typeface="Gill Sans" pitchFamily="-84" charset="0"/>
              </a:rPr>
              <a:t> overlapping area</a:t>
            </a: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207599-F022-2F44-8A75-E0BF7CA8D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0" y="1733907"/>
            <a:ext cx="2175907" cy="21759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729DC5-F2D5-6D42-A766-61E3EDAC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5809" y="4485419"/>
            <a:ext cx="4139253" cy="13923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E695709-4282-DB42-894E-D37E8ECDB341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4309-4A67-D64B-9346-2C1E06DDE032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46FEE-6810-2B4C-8EA6-6ECCD6615989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15F619-E79D-1F41-8DBB-42F010E7115E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ECFBE-6946-6547-9B34-02208347860F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CBA781-FF7A-554B-8BF1-3E31F27A4C1F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173C95-551A-074A-A436-31C1A7B532B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8E54F-70F7-1C47-9F3D-5AAC677F0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151752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Tile Map Summary</a:t>
            </a:r>
            <a:br>
              <a:rPr lang="en-US" altLang="en-US" dirty="0"/>
            </a:br>
            <a:r>
              <a:rPr lang="en-US" altLang="en-US" sz="2400" i="1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121266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Traverse geo-</a:t>
            </a:r>
            <a:r>
              <a:rPr lang="en-US" dirty="0" err="1">
                <a:sym typeface="Gill Sans" pitchFamily="-84" charset="0"/>
              </a:rPr>
              <a:t>iSAX</a:t>
            </a:r>
            <a:r>
              <a:rPr lang="en-US" dirty="0">
                <a:sym typeface="Gill Sans" pitchFamily="-84" charset="0"/>
              </a:rPr>
              <a:t> given </a:t>
            </a:r>
            <a:r>
              <a:rPr lang="en-US" b="1" dirty="0">
                <a:sym typeface="Gill Sans" pitchFamily="-84" charset="0"/>
              </a:rPr>
              <a:t>current visible area </a:t>
            </a:r>
            <a:r>
              <a:rPr lang="en-US" dirty="0">
                <a:sym typeface="Gill Sans" pitchFamily="-84" charset="0"/>
              </a:rPr>
              <a:t>and a user-drawn timebox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At each node first check if visible area overlaps MBR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If so, check if node’s SAX rectangle overlaps timebox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If it does, traverse current node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Otherwise, safely prune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C9969E-5605-CB40-8A9A-FD1B8F8BB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2144338"/>
            <a:ext cx="1852455" cy="13208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794D00-B4FA-0345-B07A-492F7721A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5689" y="2178231"/>
            <a:ext cx="1852455" cy="13149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624056-FA2A-904F-B3BE-4C1BDED8C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599" y="3886200"/>
            <a:ext cx="1852455" cy="13267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E1013A-C45F-8E49-AC24-DB16FDD2C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7679" y="3898335"/>
            <a:ext cx="1852455" cy="131491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6CE9329-9EBD-CF44-900E-2070D7925AB0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6168D-166D-A34A-9607-D9D77008435B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DF557C-90EA-864F-9DBB-24BBEDB9CF54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232E57-FCD4-534F-839B-A64FA5DEF89C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61E05E-B1A3-4C48-B713-2A50A5468AE6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CAD79D-5ACB-E645-AF3F-C46B21E74F1A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6B1EE5-83D0-164C-99FE-3E4DBA7EFB68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D3428-0B1B-2C4D-B0B8-6D0145CB1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410203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Setup</a:t>
            </a:r>
            <a:endParaRPr lang="en-US" altLang="en-US" sz="2800" dirty="0"/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Two real world datasets from different application domains</a:t>
            </a:r>
          </a:p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One synthetic dataset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" b="1"/>
          <a:stretch/>
        </p:blipFill>
        <p:spPr>
          <a:xfrm>
            <a:off x="2494812" y="3111658"/>
            <a:ext cx="4204541" cy="1302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C371DD-5C32-A149-9CEE-47E500AF1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9231" y="4797855"/>
            <a:ext cx="5983930" cy="920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A3592B-E60E-704F-936D-3927B745D99D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96D66-865B-3345-A997-CCC71B471894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F6F13-E46E-BD49-BC41-359040EEE559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BC5D93-D23E-6D43-8DDC-CA7401B0E9BD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FF5E1A-73D5-1142-A9E5-9D4F7F58265B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A7CC8-1E67-7B4D-B5D2-705A6B3B9FE7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D3D0D-E428-0B4E-8A23-49C1714F9EFD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56FFD-755B-F445-B97D-D7FC5B418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0146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231455"/>
          </a:xfrm>
        </p:spPr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Map Visualization (Bundle Summary)</a:t>
            </a:r>
            <a:endParaRPr lang="en-US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6A959-0AC7-774D-B0C5-44B9AD028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5" y="2321869"/>
            <a:ext cx="7848600" cy="4131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9EA5E-98BA-ED47-97D9-8DD47A0E9B5D}"/>
              </a:ext>
            </a:extLst>
          </p:cNvPr>
          <p:cNvSpPr txBox="1"/>
          <p:nvPr/>
        </p:nvSpPr>
        <p:spPr>
          <a:xfrm>
            <a:off x="3910529" y="195999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Scale 1:5000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CE58CA-EE65-134B-84C0-6E33AC08019C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BB190-237E-124F-B38C-C0FE46CADC8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E5334A-B1C9-F54C-94CA-F033F972B383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34F930-2E9B-FC4B-89CD-EF612E2D57D9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604215-67AB-8147-B896-20AF0FAC78E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12685-D0DF-C248-8D71-CC190F65B0F0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E2B78A-3DBC-F94A-8C72-DCC7A611883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954328-8F4B-2C4D-BDCC-0686514B5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4094758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43000"/>
          </a:xfrm>
        </p:spPr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Map Visualization (Tile Map Summary)</a:t>
            </a:r>
            <a:endParaRPr lang="en-US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0CF8B-9B84-3743-8117-6EC3ACD46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798" y="2305722"/>
            <a:ext cx="5135203" cy="4147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15CC1B-DB26-724A-B743-F8BE9538CC61}"/>
              </a:ext>
            </a:extLst>
          </p:cNvPr>
          <p:cNvSpPr txBox="1"/>
          <p:nvPr/>
        </p:nvSpPr>
        <p:spPr>
          <a:xfrm>
            <a:off x="3910529" y="195999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Scale 1:10000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0AE64-C581-964C-AA36-EE36716B286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20146F-0FF8-324E-917B-A45FD1E831F1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69BDAA-BC1D-CE4F-BF93-F9E103550AC5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04636F-9B1D-1141-8DE2-90131AB625D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36C98-01D8-924B-AE0D-B7344380246F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FDB519-2D1C-1A4A-AF5D-3CB3FAD65574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D0E7C-165D-EE41-B894-94188B870535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37148-1A19-6043-B574-B7BB6F254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4067254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Time Series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4461396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Time Series (TS)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 time-ordered sequence of values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Industry</a:t>
            </a:r>
            <a:r>
              <a:rPr lang="en-US" dirty="0">
                <a:sym typeface="Gill Sans" pitchFamily="-84" charset="0"/>
              </a:rPr>
              <a:t>: Energy, finance, product sales, water consumption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Science</a:t>
            </a:r>
            <a:r>
              <a:rPr lang="en-US" dirty="0">
                <a:sym typeface="Gill Sans" pitchFamily="-84" charset="0"/>
              </a:rPr>
              <a:t>: Astronomy, biology, pollution, meteorology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Mining and exploring TS data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Discover trends or patterns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Extract useful insights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Researchers mostly focus on </a:t>
            </a:r>
            <a:r>
              <a:rPr lang="en-US" b="1" dirty="0">
                <a:sym typeface="Gill Sans" pitchFamily="-84" charset="0"/>
              </a:rPr>
              <a:t>similarity</a:t>
            </a:r>
            <a:r>
              <a:rPr lang="en-US" i="1" dirty="0">
                <a:sym typeface="Gill Sans" pitchFamily="-84" charset="0"/>
              </a:rPr>
              <a:t> search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Speed-up using indexing</a:t>
            </a:r>
          </a:p>
          <a:p>
            <a:pPr marL="0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084EBA-F2FC-0E4D-85F7-E9481E7C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2520950"/>
            <a:ext cx="3222841" cy="2348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FCA6C9-2BB1-CF43-AED1-495261B7C674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ED245C-E557-ED4E-A414-5D8BEEBD9D73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DE892-6286-9F4A-8D36-FE07E8BAA539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CB9A81-E291-774A-AA36-5DAF170510DF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278983-CE94-C140-A090-D9C352234E9B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039323-B05D-F948-BF35-62F510C4FD6B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AE9823-191D-D945-888A-C30C2F2732D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C59F9-04E8-3D45-9716-137160C6F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Performance Results (Bundle Summary)</a:t>
            </a:r>
            <a:endParaRPr lang="en-US" alt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F7187-94BC-5148-8E3B-1BDB9F33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434" y="1828800"/>
            <a:ext cx="3097673" cy="2324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21314F-38F6-B348-A10F-ED3B437F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042" y="1967220"/>
            <a:ext cx="2886338" cy="20838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F134E-B696-7A4B-9727-DCD3BEF71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7734" y="4267136"/>
            <a:ext cx="2868646" cy="20838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DACCF6-C9F9-D34E-A467-3B8D8A85F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9954" y="4278050"/>
            <a:ext cx="2868646" cy="20729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FAC605-7A96-4F4A-ADED-DF0AB546A1D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44CAC6-B4FE-3F47-B30C-F359A41AF75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696ACB-C8FF-1640-A76A-A2B0D346B42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23AE90-F5F8-9445-A5FC-FEE2CAAEE0C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3F2DD-E548-C248-A74C-13384E1AE37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DE745C-4AC5-C446-BB99-66A13B417D05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885048-0861-6943-AAB1-D7951C6A453E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980748-9907-434E-A244-FA3DDA905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844128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Performance Results (Tile Map Summary)</a:t>
            </a:r>
            <a:endParaRPr lang="en-US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F7187-94BC-5148-8E3B-1BDB9F33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903" y="1829620"/>
            <a:ext cx="2569742" cy="192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21314F-38F6-B348-A10F-ED3B437F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5079" y="1733041"/>
            <a:ext cx="2695521" cy="20231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F134E-B696-7A4B-9727-DCD3BEF71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861" y="4695256"/>
            <a:ext cx="2483822" cy="1781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DACCF6-C9F9-D34E-A467-3B8D8A85F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309" y="4697433"/>
            <a:ext cx="2401691" cy="17559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411F36-8234-F445-93B4-21E4A29AF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0614" y="3110814"/>
            <a:ext cx="2590060" cy="19439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2369A4-05F7-484B-8B21-874E60E73858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082557-64B2-9E4B-B0D0-A568D538F071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545E9-1D0D-644E-94CE-21449622EDB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6141D2-1A16-734B-A50A-E15EB7722D8A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6D3A1E-5239-B84B-82E4-D88C4ECD12EC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D559C8-D159-3C45-87DF-A6DC3A464DE9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17B97A-D30F-8B4A-8A5C-EDA6FD60353C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2F0B29-D290-0B46-BFE7-D188ECE3C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17008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138874"/>
          </a:xfrm>
        </p:spPr>
        <p:txBody>
          <a:bodyPr/>
          <a:lstStyle/>
          <a:p>
            <a:r>
              <a:rPr lang="en-US" altLang="en-US" dirty="0"/>
              <a:t>Local Similarity Search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endParaRPr lang="el-GR" alt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3" y="1941444"/>
            <a:ext cx="5859671" cy="44196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Local pair and bundle discovery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Co-evolving time series</a:t>
            </a:r>
            <a:r>
              <a:rPr lang="en-US" dirty="0">
                <a:sym typeface="Gill Sans" pitchFamily="-84" charset="0"/>
              </a:rPr>
              <a:t>: Time-aligned</a:t>
            </a:r>
            <a:endParaRPr lang="el-GR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Discover </a:t>
            </a:r>
            <a:r>
              <a:rPr lang="en-US" b="1" dirty="0">
                <a:sym typeface="Gill Sans" pitchFamily="-84" charset="0"/>
              </a:rPr>
              <a:t>all</a:t>
            </a:r>
            <a:r>
              <a:rPr lang="en-US" dirty="0">
                <a:sym typeface="Gill Sans" pitchFamily="-84" charset="0"/>
              </a:rPr>
              <a:t> possible pairs and bundles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Employ filter-verification and discretize value axis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Sweep-line scan 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Checkpoint </a:t>
            </a:r>
            <a:r>
              <a:rPr lang="en-US" dirty="0">
                <a:sym typeface="Gill Sans" pitchFamily="-84" charset="0"/>
              </a:rPr>
              <a:t>approach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Examine for candidates at specific time stamps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Local similarity search 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Three hybrid </a:t>
            </a:r>
            <a:r>
              <a:rPr lang="en-US" b="1" dirty="0">
                <a:sym typeface="Gill Sans" pitchFamily="-84" charset="0"/>
              </a:rPr>
              <a:t>local similarity-based </a:t>
            </a:r>
            <a:r>
              <a:rPr lang="en-US" dirty="0">
                <a:sym typeface="Gill Sans" pitchFamily="-84" charset="0"/>
              </a:rPr>
              <a:t>queries (LS-Queries)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Answer using </a:t>
            </a:r>
            <a:r>
              <a:rPr lang="en-US" b="1" dirty="0">
                <a:sym typeface="Gill Sans" pitchFamily="-84" charset="0"/>
              </a:rPr>
              <a:t>BTSR-Tree</a:t>
            </a:r>
            <a:r>
              <a:rPr lang="en-US" dirty="0">
                <a:sym typeface="Gill Sans" pitchFamily="-84" charset="0"/>
              </a:rPr>
              <a:t> index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SBTSR-Tree</a:t>
            </a:r>
            <a:r>
              <a:rPr lang="en-US" dirty="0">
                <a:sym typeface="Gill Sans" pitchFamily="-84" charset="0"/>
              </a:rPr>
              <a:t> index</a:t>
            </a: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Optimized</a:t>
            </a:r>
            <a:r>
              <a:rPr lang="en-US" dirty="0">
                <a:sym typeface="Gill Sans" pitchFamily="-84" charset="0"/>
              </a:rPr>
              <a:t> version of BTSR-Tree</a:t>
            </a: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Partition</a:t>
            </a:r>
            <a:r>
              <a:rPr lang="en-US" dirty="0">
                <a:sym typeface="Gill Sans" pitchFamily="-84" charset="0"/>
              </a:rPr>
              <a:t> time domain in </a:t>
            </a:r>
            <a:r>
              <a:rPr lang="en-US" b="1" dirty="0">
                <a:sym typeface="Gill Sans" pitchFamily="-84" charset="0"/>
              </a:rPr>
              <a:t>segments</a:t>
            </a:r>
          </a:p>
          <a:p>
            <a:pPr lvl="2">
              <a:defRPr/>
            </a:pP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Handle 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cross-segment continuity</a:t>
            </a:r>
            <a:endParaRPr lang="en-US" b="1" dirty="0">
              <a:solidFill>
                <a:schemeClr val="tx1"/>
              </a:solidFill>
              <a:sym typeface="Gill Sans" pitchFamily="-84" charset="0"/>
            </a:endParaRP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Tighter</a:t>
            </a:r>
            <a:r>
              <a:rPr lang="en-US" dirty="0">
                <a:sym typeface="Gill Sans" pitchFamily="-84" charset="0"/>
              </a:rPr>
              <a:t> bounds → </a:t>
            </a:r>
            <a:r>
              <a:rPr lang="en-US" b="1" dirty="0">
                <a:sym typeface="Gill Sans" pitchFamily="-84" charset="0"/>
              </a:rPr>
              <a:t>Less</a:t>
            </a:r>
            <a:r>
              <a:rPr lang="en-US" dirty="0">
                <a:sym typeface="Gill Sans" pitchFamily="-84" charset="0"/>
              </a:rPr>
              <a:t> dead space → </a:t>
            </a:r>
            <a:r>
              <a:rPr lang="en-US" b="1" dirty="0">
                <a:sym typeface="Gill Sans" pitchFamily="-84" charset="0"/>
              </a:rPr>
              <a:t>More</a:t>
            </a:r>
            <a:r>
              <a:rPr lang="en-US" dirty="0">
                <a:sym typeface="Gill Sans" pitchFamily="-84" charset="0"/>
              </a:rPr>
              <a:t> </a:t>
            </a:r>
            <a:r>
              <a:rPr lang="en-US" b="1" dirty="0">
                <a:sym typeface="Gill Sans" pitchFamily="-84" charset="0"/>
              </a:rPr>
              <a:t>efficient</a:t>
            </a:r>
            <a:r>
              <a:rPr lang="en-US" dirty="0">
                <a:sym typeface="Gill Sans" pitchFamily="-84" charset="0"/>
              </a:rPr>
              <a:t> pruning</a:t>
            </a: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BC35A88-AD87-0249-859B-E1CDB778B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33398"/>
            <a:ext cx="3200400" cy="991274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86A7E8E1-8180-F64B-ACE6-6DD232F09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54" y="2801644"/>
            <a:ext cx="3108969" cy="914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CB913-5F3E-344A-B27A-B4DC4C2E6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675" y="3961450"/>
            <a:ext cx="2139065" cy="23756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544C63-6467-794D-B5D7-1018036AFC5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32623-AB5E-2E49-BB79-D7B9D233357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9C0F98-56E8-9046-B972-04DC939171B5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60CA14-1FF7-7040-8D25-015195FA09CA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D32D85-22DF-2445-A565-24B0F08D542E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3B028F-A7DE-1242-BAE0-CFE6E22DFD95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926AD6-1E70-9F49-8DED-CF62CC3167DC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800C2-5BE9-C348-8C14-832AAF92F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374923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Pair/Bundle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Value Discretization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6972301" cy="44196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Reduce candidate </a:t>
                </a:r>
                <a:r>
                  <a:rPr lang="en-US" b="1" dirty="0">
                    <a:sym typeface="Gill Sans" pitchFamily="-84" charset="0"/>
                  </a:rPr>
                  <a:t>checks</a:t>
                </a:r>
                <a:r>
                  <a:rPr lang="en-US" dirty="0">
                    <a:sym typeface="Gill Sans" pitchFamily="-84" charset="0"/>
                  </a:rPr>
                  <a:t> per timestamp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Discretize</a:t>
                </a:r>
                <a:r>
                  <a:rPr lang="en-US" dirty="0">
                    <a:sym typeface="Gill Sans" pitchFamily="-84" charset="0"/>
                  </a:rPr>
                  <a:t> value axis</a:t>
                </a:r>
              </a:p>
              <a:p>
                <a:pPr lvl="1">
                  <a:defRPr/>
                </a:pPr>
                <a:r>
                  <a:rPr lang="en-US" b="1" dirty="0">
                    <a:sym typeface="Gill Sans" pitchFamily="-84" charset="0"/>
                  </a:rPr>
                  <a:t>Bins</a:t>
                </a:r>
                <a:r>
                  <a:rPr lang="en-US" dirty="0">
                    <a:sym typeface="Gill Sans" pitchFamily="-84" charset="0"/>
                  </a:rPr>
                  <a:t> of size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Same bin time series form pairs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Also check adjacent bins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Consider value range of size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Upper endpoint coincides with value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All values within range form </a:t>
                </a:r>
                <a:r>
                  <a:rPr lang="en-US" b="1" dirty="0">
                    <a:sym typeface="Gill Sans" pitchFamily="-84" charset="0"/>
                  </a:rPr>
                  <a:t>candidate pairs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At each timestamp:</a:t>
                </a:r>
              </a:p>
              <a:p>
                <a:pPr lvl="1">
                  <a:defRPr/>
                </a:pPr>
                <a:r>
                  <a:rPr lang="en-US" b="1" dirty="0">
                    <a:sym typeface="Gill Sans" pitchFamily="-84" charset="0"/>
                  </a:rPr>
                  <a:t>Filtering</a:t>
                </a:r>
                <a:r>
                  <a:rPr lang="en-US" dirty="0">
                    <a:sym typeface="Gill Sans" pitchFamily="-84" charset="0"/>
                  </a:rPr>
                  <a:t>: Search within adjacent bins</a:t>
                </a:r>
              </a:p>
              <a:p>
                <a:pPr lvl="1">
                  <a:defRPr/>
                </a:pPr>
                <a:r>
                  <a:rPr lang="en-US" b="1" dirty="0">
                    <a:sym typeface="Gill Sans" pitchFamily="-84" charset="0"/>
                  </a:rPr>
                  <a:t>Verification</a:t>
                </a:r>
                <a:r>
                  <a:rPr lang="en-US" dirty="0">
                    <a:sym typeface="Gill Sans" pitchFamily="-84" charset="0"/>
                  </a:rPr>
                  <a:t>: For each candidate, check </a:t>
                </a:r>
                <a:r>
                  <a:rPr lang="en-US" b="1" dirty="0">
                    <a:sym typeface="Gill Sans" pitchFamily="-84" charset="0"/>
                  </a:rPr>
                  <a:t>successive</a:t>
                </a:r>
                <a:r>
                  <a:rPr lang="en-US" dirty="0">
                    <a:sym typeface="Gill Sans" pitchFamily="-84" charset="0"/>
                  </a:rPr>
                  <a:t> timestamps</a:t>
                </a:r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4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6972301" cy="4419600"/>
              </a:xfrm>
              <a:blipFill>
                <a:blip r:embed="rId3"/>
                <a:stretch>
                  <a:fillRect l="-727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0886F1D-2ECF-7441-9C11-566A5AD53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865" y="2133600"/>
            <a:ext cx="1756784" cy="31532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5877C8-26A9-4640-BEA2-1766F8417FFF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85D55-C9D1-1C4F-9AD8-707D0F52133A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93729C-9FAD-7D49-8A49-DA49AD0934A1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49628B-EBCE-1E4B-8B80-646014FB8479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4C95D-AF32-4640-84B0-CD930711CC01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2A1-FB18-0249-81F7-0FA8C029D75C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FFEEB-80C9-9143-A681-D4F1F1C59339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82794-0A6D-AC45-87C2-6E417603F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516305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FC7599F-84C2-C947-BFB3-4C712FA82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309" y="3427907"/>
            <a:ext cx="3563028" cy="11440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7AA204-90B0-1B4D-AD97-B5FB3D21C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3427906"/>
            <a:ext cx="3563028" cy="1144091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Pair/Bundle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Checkpoints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998408" y="2171700"/>
                <a:ext cx="4183192" cy="44196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Placed every </a:t>
                </a:r>
                <a14:m>
                  <m:oMath xmlns:m="http://schemas.openxmlformats.org/officeDocument/2006/math">
                    <m:r>
                      <a:rPr lang="el-GR" sz="22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200" dirty="0">
                    <a:sym typeface="Gill Sans" pitchFamily="-84" charset="0"/>
                  </a:rPr>
                  <a:t> </a:t>
                </a:r>
                <a:r>
                  <a:rPr lang="en-US" sz="2200" dirty="0">
                    <a:sym typeface="Gill Sans" pitchFamily="-84" charset="0"/>
                  </a:rPr>
                  <a:t>timestamps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No </a:t>
                </a:r>
                <a:r>
                  <a:rPr lang="en-US" sz="2200" b="1" dirty="0">
                    <a:sym typeface="Gill Sans" pitchFamily="-84" charset="0"/>
                  </a:rPr>
                  <a:t>false negatives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l-GR" sz="22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  <m:r>
                      <a:rPr lang="el-GR" sz="22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=4</m:t>
                    </m:r>
                  </m:oMath>
                </a14:m>
                <a:r>
                  <a:rPr lang="el-GR" sz="2200" dirty="0">
                    <a:sym typeface="Gill Sans" pitchFamily="-84" charset="0"/>
                  </a:rPr>
                  <a:t> </a:t>
                </a:r>
                <a:r>
                  <a:rPr lang="en-US" sz="2200" dirty="0">
                    <a:sym typeface="Gill Sans" pitchFamily="-84" charset="0"/>
                  </a:rPr>
                  <a:t>and a qualifying pair at an intermediate timestamp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Starting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−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+1</m:t>
                    </m:r>
                  </m:oMath>
                </a14:m>
                <a:endParaRPr lang="el-GR" sz="20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smaller duration it would not meet </a:t>
                </a:r>
                <a14:m>
                  <m:oMath xmlns:m="http://schemas.openxmlformats.org/officeDocument/2006/math">
                    <m:r>
                      <a:rPr lang="el-GR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endParaRPr lang="el-GR" sz="1800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Ending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+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−1</m:t>
                    </m:r>
                  </m:oMath>
                </a14:m>
                <a:endParaRPr lang="el-GR" sz="20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Similarly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Default checkpoint placement might yield </a:t>
                </a:r>
                <a:r>
                  <a:rPr lang="en-US" b="1" dirty="0">
                    <a:sym typeface="Gill Sans" pitchFamily="-84" charset="0"/>
                  </a:rPr>
                  <a:t>increased</a:t>
                </a:r>
                <a:r>
                  <a:rPr lang="en-US" dirty="0">
                    <a:sym typeface="Gill Sans" pitchFamily="-84" charset="0"/>
                  </a:rPr>
                  <a:t> number of candidates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Too many verifications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More scattered</a:t>
                </a:r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values at a timestamp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Less candidates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Solution</a:t>
                </a:r>
                <a:r>
                  <a:rPr lang="en-US" dirty="0">
                    <a:sym typeface="Gill Sans" pitchFamily="-84" charset="0"/>
                  </a:rPr>
                  <a:t>: Collectively shift the checkpoints to less dense areas</a:t>
                </a:r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 lvl="1">
                  <a:defRPr/>
                </a:pPr>
                <a:endParaRPr lang="en-US" sz="2000" dirty="0">
                  <a:sym typeface="Gill Sans" pitchFamily="-84" charset="0"/>
                </a:endParaRPr>
              </a:p>
              <a:p>
                <a:pPr marL="0" indent="0">
                  <a:buNone/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6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8408" y="2171700"/>
                <a:ext cx="4183192" cy="4419600"/>
              </a:xfrm>
              <a:blipFill>
                <a:blip r:embed="rId5"/>
                <a:stretch>
                  <a:fillRect l="-909" t="-1719" r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DF1FC19-22AC-6A4B-9892-3DDA3A551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73" y="1922388"/>
            <a:ext cx="3312673" cy="107854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4701BC2-AD01-CE4F-8D8B-149B7189E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73" y="1922388"/>
            <a:ext cx="3312673" cy="1078545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B9ABF16-9BF9-AD4C-96D4-1BD5206B8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73" y="1922388"/>
            <a:ext cx="3312673" cy="1078545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4B3D5CD-38EA-9345-A5CD-6965EF1DDF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923986"/>
            <a:ext cx="3482159" cy="1170992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66E64B91-6513-4B4C-AD02-4A0C781BC2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923986"/>
            <a:ext cx="3482159" cy="1170992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5A1685DA-7D4E-4348-8B4A-F5AF7E9DC5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923986"/>
            <a:ext cx="3482159" cy="1170992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EC890732-44AC-C74C-BAAE-7B97F680A3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23986"/>
            <a:ext cx="3482159" cy="1170992"/>
          </a:xfrm>
          <a:prstGeom prst="rect">
            <a:avLst/>
          </a:prstGeom>
        </p:spPr>
      </p:pic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C2793A17-6551-BA4D-9EAE-D0E2D62C36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23986"/>
            <a:ext cx="3482159" cy="1170992"/>
          </a:xfrm>
          <a:prstGeom prst="rect">
            <a:avLst/>
          </a:prstGeom>
        </p:spPr>
      </p:pic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C5FF4903-154D-CD40-8E48-3E06CA585C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23986"/>
            <a:ext cx="3482159" cy="1170992"/>
          </a:xfrm>
          <a:prstGeom prst="rect">
            <a:avLst/>
          </a:prstGeom>
        </p:spPr>
      </p:pic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FCE4BF64-2DBF-6D48-9131-A17E60FF58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23" y="4951907"/>
            <a:ext cx="3563027" cy="11440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A0D0F5-C850-4E49-95FF-180B9AFDA8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523" y="4951908"/>
            <a:ext cx="3563027" cy="1144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BDEAA41-A27D-A84C-9607-CC52A51042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523" y="4951908"/>
            <a:ext cx="3563027" cy="1144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34E2EC-473F-EA46-8E16-43B5335910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523" y="4951908"/>
            <a:ext cx="3563027" cy="1144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75DEC-70B3-9940-A2FA-314C4AB4F8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523" y="4951908"/>
            <a:ext cx="3563027" cy="114409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171AEC5-E5B7-9B4A-9B8D-F5031D17AE87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2A03FE-19C0-A942-977C-0A260E5CAF6F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ED398-3143-B448-8F2C-F0EE1B4B0BB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D93B92-0191-584D-8A33-FFC0B43FDAD6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B8B680-9C15-E344-B01D-B4FE023826E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974B29-3602-9D45-84BB-E7840324211A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7C765F-DFBA-774D-8AB1-B0AF02495275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7001B29-5DB5-2D40-9429-76689DBBE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0559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2133600"/>
                <a:ext cx="4391272" cy="441960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Prune</a:t>
                </a:r>
                <a:r>
                  <a:rPr lang="en-US" dirty="0">
                    <a:sym typeface="Gill Sans" pitchFamily="-84" charset="0"/>
                  </a:rPr>
                  <a:t> search space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Spatial proximity and time series </a:t>
                </a:r>
                <a:r>
                  <a:rPr lang="en-US" b="1" dirty="0">
                    <a:sym typeface="Gill Sans" pitchFamily="-84" charset="0"/>
                  </a:rPr>
                  <a:t>local </a:t>
                </a:r>
                <a:r>
                  <a:rPr lang="en-US" dirty="0">
                    <a:sym typeface="Gill Sans" pitchFamily="-84" charset="0"/>
                  </a:rPr>
                  <a:t>similarity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Spatial filtering as in </a:t>
                </a:r>
                <a:r>
                  <a:rPr lang="en-US" b="1" dirty="0">
                    <a:sym typeface="Gill Sans" pitchFamily="-84" charset="0"/>
                  </a:rPr>
                  <a:t>standard R-Tree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Time series filtering using </a:t>
                </a:r>
                <a:r>
                  <a:rPr lang="en-US" b="1" dirty="0" err="1">
                    <a:sym typeface="Gill Sans" pitchFamily="-84" charset="0"/>
                  </a:rPr>
                  <a:t>mindist</a:t>
                </a:r>
                <a:endParaRPr lang="en-US" b="1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Local similarity score </a:t>
                </a:r>
                <a:r>
                  <a:rPr lang="en-US" b="1" dirty="0">
                    <a:sym typeface="Gill Sans" pitchFamily="-84" charset="0"/>
                  </a:rPr>
                  <a:t>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Β</m:t>
                        </m:r>
                      </m:sub>
                    </m:sSub>
                  </m:oMath>
                </a14:m>
                <a:endParaRPr lang="en-US" sz="1400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Maximum interval of </a:t>
                </a:r>
                <a:r>
                  <a:rPr lang="en-US" b="1" dirty="0">
                    <a:sym typeface="Gill Sans" pitchFamily="-84" charset="0"/>
                  </a:rPr>
                  <a:t>consecutive timestamps</a:t>
                </a:r>
                <a:r>
                  <a:rPr lang="en-US" dirty="0">
                    <a:sym typeface="Gill Sans" pitchFamily="-84" charset="0"/>
                  </a:rPr>
                  <a:t> where </a:t>
                </a:r>
                <a:r>
                  <a:rPr lang="en-US" dirty="0" err="1">
                    <a:sym typeface="Gill Sans" pitchFamily="-84" charset="0"/>
                  </a:rPr>
                  <a:t>mindist</a:t>
                </a:r>
                <a:r>
                  <a:rPr lang="en-US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Safely prune nodes for whic</a:t>
                </a:r>
                <a:r>
                  <a:rPr lang="en-US" dirty="0">
                    <a:solidFill>
                      <a:schemeClr val="tx1"/>
                    </a:solidFill>
                    <a:sym typeface="Gill Sans" pitchFamily="-84" charset="0"/>
                  </a:rPr>
                  <a:t>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i="1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less than a given threshold</a:t>
                </a:r>
                <a:r>
                  <a:rPr lang="el-GR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All the above apply using checkpoints</a:t>
                </a: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2133600"/>
                <a:ext cx="4391272" cy="4419600"/>
              </a:xfrm>
              <a:blipFill>
                <a:blip r:embed="rId3"/>
                <a:stretch>
                  <a:fillRect l="-576" t="-2011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090413"/>
          </a:xfrm>
        </p:spPr>
        <p:txBody>
          <a:bodyPr>
            <a:normAutofit/>
          </a:bodyPr>
          <a:lstStyle/>
          <a:p>
            <a:r>
              <a:rPr lang="en-US" altLang="en-US" dirty="0"/>
              <a:t>LS-Queries Using the BTSR-Tree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Bounding Distance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27CEE5B-7F2A-D542-A838-22E485F7A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85" y="3667169"/>
            <a:ext cx="4127500" cy="8188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291342-A610-6F4F-84AD-8BE226418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75" y="2125464"/>
            <a:ext cx="3521927" cy="19511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81DCBE-F0DE-5E4A-8276-335B56328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75" y="2125464"/>
            <a:ext cx="3521927" cy="19511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CA07E7-D028-0A4E-84CB-9B02C162F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74" y="2125463"/>
            <a:ext cx="3521927" cy="19511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2C8F49-06E1-3D48-9CDF-E9D900B6A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73" y="2125463"/>
            <a:ext cx="3521926" cy="1951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62E354-75E1-C54E-BBD2-86669F0018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744" y="4373483"/>
            <a:ext cx="3424010" cy="12818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536DD5-3819-FF47-9A18-B22135901790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4BEE4B-4F87-4746-B023-379285FE5B83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EB0A65-4660-894F-A1D7-450F42A97AB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35EB52-8A51-284E-B759-477230ADF6D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2D49FF-6997-D644-B378-D6E7E870DC5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7D79B0-7D5E-AA40-ABA2-1E4DEB9E6FA8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D92C78-F979-2841-AA95-162AF55FE10E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1C8804-5122-C44D-9F9D-3753E2C48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8571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SBTSR-Tree Index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Index Structure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152901" cy="44196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2400" dirty="0">
                <a:sym typeface="Gill Sans" pitchFamily="-84" charset="0"/>
              </a:rPr>
              <a:t>Clustering time series in BTSR-Tree nodes might generate </a:t>
            </a:r>
            <a:r>
              <a:rPr lang="en-US" sz="2400" b="1" dirty="0">
                <a:sym typeface="Gill Sans" pitchFamily="-84" charset="0"/>
              </a:rPr>
              <a:t>dead space</a:t>
            </a:r>
          </a:p>
          <a:p>
            <a:pPr lvl="1">
              <a:defRPr/>
            </a:pPr>
            <a:r>
              <a:rPr lang="en-US" sz="2200" b="1" dirty="0">
                <a:sym typeface="Gill Sans" pitchFamily="-84" charset="0"/>
              </a:rPr>
              <a:t>Negative</a:t>
            </a:r>
            <a:r>
              <a:rPr lang="en-US" sz="2200" dirty="0">
                <a:sym typeface="Gill Sans" pitchFamily="-84" charset="0"/>
              </a:rPr>
              <a:t> impact on pruning</a:t>
            </a:r>
          </a:p>
          <a:p>
            <a:pPr>
              <a:defRPr/>
            </a:pPr>
            <a:r>
              <a:rPr lang="en-US" sz="2400" b="1" dirty="0">
                <a:sym typeface="Gill Sans" pitchFamily="-84" charset="0"/>
              </a:rPr>
              <a:t>SBTSR-Tree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Reduce amount of overlap by </a:t>
            </a:r>
            <a:r>
              <a:rPr lang="en-US" sz="2200" b="1" dirty="0">
                <a:sym typeface="Gill Sans" pitchFamily="-84" charset="0"/>
              </a:rPr>
              <a:t>segmenting</a:t>
            </a:r>
            <a:r>
              <a:rPr lang="en-US" sz="2200" dirty="0">
                <a:sym typeface="Gill Sans" pitchFamily="-84" charset="0"/>
              </a:rPr>
              <a:t> time series</a:t>
            </a:r>
          </a:p>
          <a:p>
            <a:pPr lvl="1">
              <a:defRPr/>
            </a:pPr>
            <a:r>
              <a:rPr lang="en-US" sz="2200" b="1" dirty="0">
                <a:sym typeface="Gill Sans" pitchFamily="-84" charset="0"/>
              </a:rPr>
              <a:t>Tighter</a:t>
            </a:r>
            <a:r>
              <a:rPr lang="en-US" sz="2200" dirty="0">
                <a:sym typeface="Gill Sans" pitchFamily="-84" charset="0"/>
              </a:rPr>
              <a:t> MBTS per node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More pruning potential</a:t>
            </a:r>
          </a:p>
          <a:p>
            <a:pPr>
              <a:defRPr/>
            </a:pPr>
            <a:r>
              <a:rPr lang="en-US" sz="2400" dirty="0">
                <a:sym typeface="Gill Sans" pitchFamily="-84" charset="0"/>
              </a:rPr>
              <a:t>MBTS in neighboring segments might enclose </a:t>
            </a:r>
            <a:r>
              <a:rPr lang="en-US" sz="2400" b="1" dirty="0">
                <a:sym typeface="Gill Sans" pitchFamily="-84" charset="0"/>
              </a:rPr>
              <a:t>different</a:t>
            </a:r>
            <a:r>
              <a:rPr lang="en-US" sz="2400" dirty="0">
                <a:sym typeface="Gill Sans" pitchFamily="-84" charset="0"/>
              </a:rPr>
              <a:t> sets of time series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Lost </a:t>
            </a:r>
            <a:r>
              <a:rPr lang="en-US" sz="2200" b="1" dirty="0">
                <a:sym typeface="Gill Sans" pitchFamily="-84" charset="0"/>
              </a:rPr>
              <a:t>continuity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Need to check </a:t>
            </a:r>
            <a:r>
              <a:rPr lang="en-US" sz="2200" b="1" dirty="0">
                <a:sym typeface="Gill Sans" pitchFamily="-84" charset="0"/>
              </a:rPr>
              <a:t>every</a:t>
            </a:r>
            <a:r>
              <a:rPr lang="en-US" sz="2200" dirty="0">
                <a:sym typeface="Gill Sans" pitchFamily="-84" charset="0"/>
              </a:rPr>
              <a:t> neighboring MBTS</a:t>
            </a:r>
          </a:p>
          <a:p>
            <a:pPr>
              <a:defRPr/>
            </a:pPr>
            <a:r>
              <a:rPr lang="en-US" sz="2400" b="1" dirty="0">
                <a:sym typeface="Gill Sans" pitchFamily="-84" charset="0"/>
              </a:rPr>
              <a:t>Solution</a:t>
            </a:r>
            <a:r>
              <a:rPr lang="en-US" sz="2400" dirty="0">
                <a:sym typeface="Gill Sans" pitchFamily="-84" charset="0"/>
              </a:rPr>
              <a:t>: Use </a:t>
            </a:r>
            <a:r>
              <a:rPr lang="en-US" sz="2400" b="1" dirty="0">
                <a:sym typeface="Gill Sans" pitchFamily="-84" charset="0"/>
              </a:rPr>
              <a:t>bit-vectors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When </a:t>
            </a:r>
            <a:r>
              <a:rPr lang="en-US" sz="2200" b="1" dirty="0">
                <a:sym typeface="Gill Sans" pitchFamily="-84" charset="0"/>
              </a:rPr>
              <a:t>1</a:t>
            </a:r>
            <a:r>
              <a:rPr lang="en-US" sz="2200" dirty="0">
                <a:sym typeface="Gill Sans" pitchFamily="-84" charset="0"/>
              </a:rPr>
              <a:t>, neighboring MBTS have </a:t>
            </a:r>
            <a:r>
              <a:rPr lang="en-US" sz="2200" b="1" dirty="0">
                <a:sym typeface="Gill Sans" pitchFamily="-84" charset="0"/>
              </a:rPr>
              <a:t>common</a:t>
            </a:r>
            <a:r>
              <a:rPr lang="en-US" sz="2200" dirty="0">
                <a:sym typeface="Gill Sans" pitchFamily="-84" charset="0"/>
              </a:rPr>
              <a:t> time series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Further optimize filtering</a:t>
            </a:r>
          </a:p>
          <a:p>
            <a:pPr lvl="1">
              <a:defRPr/>
            </a:pPr>
            <a:endParaRPr lang="en-US" sz="1200" dirty="0">
              <a:sym typeface="Gill Sans" pitchFamily="-84" charset="0"/>
            </a:endParaRPr>
          </a:p>
          <a:p>
            <a:pPr marL="0" indent="0">
              <a:buNone/>
              <a:defRPr/>
            </a:pPr>
            <a:endParaRPr lang="en-US" sz="1600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1910C-4DDF-AC41-9E10-A906B666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2092" y="1882451"/>
            <a:ext cx="3643702" cy="1276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44559-57AB-F841-AA8F-DCB3E1FDC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042" y="3363968"/>
            <a:ext cx="3591866" cy="1380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3E1996-8828-EC4F-AAB2-5EA3349C4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042" y="3383136"/>
            <a:ext cx="3541983" cy="13610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8C2FAB-ED00-0945-B417-D1C4A8A9C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985" y="4818896"/>
            <a:ext cx="3541980" cy="13533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E6092DF-AAD1-A94D-BB5F-5BA1046BD90B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37B271-9D8B-8A43-A1AA-EDB267D7211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45E32D-354A-AE47-A984-933CEC0206E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348C9A-E283-1742-85E7-3A18019B8B28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B31479-03A6-BC41-9ABB-819E6A7F9572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311441-725C-BC49-B6EE-3D6D1052F867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C41147-0BAC-3E43-854C-B2E30F99DF7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1F969-828C-BE4C-8339-F0F04FA3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47183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Pair/Bundle Discovery (Setup)</a:t>
            </a:r>
            <a:endParaRPr lang="en-US" altLang="en-US" sz="2800" dirty="0"/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>
                <a:sym typeface="Gill Sans" pitchFamily="-84" charset="0"/>
              </a:rPr>
              <a:t>A real world and a synthetic dataset</a:t>
            </a:r>
            <a:endParaRPr lang="en-US" dirty="0">
              <a:sym typeface="Gill Sans" pitchFamily="-84" charset="0"/>
            </a:endParaRP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Water</a:t>
            </a:r>
            <a:r>
              <a:rPr lang="en-US" dirty="0">
                <a:sym typeface="Gill Sans" pitchFamily="-84" charset="0"/>
              </a:rPr>
              <a:t>: Courtesy of the DAIAD project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Alicante, Spain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822 households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Weekly average time series per household (168 hours)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Synthetic: </a:t>
            </a:r>
            <a:r>
              <a:rPr lang="en-US" dirty="0">
                <a:sym typeface="Gill Sans" pitchFamily="-84" charset="0"/>
              </a:rPr>
              <a:t>Sinusoids of different aptitudes and frequencies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 total of 50,000,000 data points </a:t>
            </a:r>
            <a:r>
              <a:rPr lang="en-US" b="1" dirty="0">
                <a:sym typeface="Gill Sans" pitchFamily="-84" charset="0"/>
              </a:rPr>
              <a:t> </a:t>
            </a: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6" b="1"/>
          <a:stretch/>
        </p:blipFill>
        <p:spPr>
          <a:xfrm>
            <a:off x="2041444" y="4686301"/>
            <a:ext cx="5175412" cy="12996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E63FBE-9746-1F46-ABA3-BEC336053618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43C77-A611-5649-AC40-50AAC8E32328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03442-A555-E743-8ED7-1AF060297255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4C56E4-E08A-694C-98A7-1A28C3CF51C7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B5461F-510D-0D47-9148-CCD15BE0BD47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ED487-7BD5-AA44-8AC3-75DB43EA3409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4B6858-2800-A54F-9487-57119851C09A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F0E109-E933-3F43-A4DC-5468C8E1D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90292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Pair/Bundle Discovery</a:t>
            </a:r>
            <a:endParaRPr lang="en-US" alt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A6C0F3-F927-794E-A4F3-C08F49E2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4386523"/>
            <a:ext cx="2184033" cy="1633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3B212-1F85-C54C-94EB-CA3223E46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2378812"/>
            <a:ext cx="2166561" cy="16202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970CB5-2F67-C046-B40E-27D201AD5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0600" y="4386523"/>
            <a:ext cx="2184033" cy="16332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8229B7-A208-F048-AD4A-CEB61F4AD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354" y="2385342"/>
            <a:ext cx="2166561" cy="1620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CFE73C-86C6-A244-AEDF-FB27A4F0D1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"/>
          <a:stretch/>
        </p:blipFill>
        <p:spPr>
          <a:xfrm>
            <a:off x="2819400" y="4386523"/>
            <a:ext cx="2083167" cy="1633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94BF5B-C696-7948-A8B4-DEBAF698A0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" r="5038"/>
          <a:stretch/>
        </p:blipFill>
        <p:spPr>
          <a:xfrm>
            <a:off x="2819400" y="2378812"/>
            <a:ext cx="1981200" cy="16202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E8B511-3C0F-D34F-BFA5-E95572CDEE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7568" y="4376727"/>
            <a:ext cx="2184032" cy="16332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74253-F758-2945-89DA-8FD17F15EE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5035" y="2362200"/>
            <a:ext cx="2166560" cy="162021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A238DC-104C-0F4E-BF88-4DCE5FCBB1E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F07F43-9303-AA46-8FD0-7C16FA79659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3A0A10-20D0-2E49-B979-C21A7018D35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463D67-3E60-3F4C-A526-5583CC358DF3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2F45F3-2C9E-3A49-9198-FB2654FEA8C3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42B66A-3950-0044-B346-2A2388DF376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04FD61-D288-C349-BCE6-5A8A87DF9C84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D3A887-F386-EE4F-B5D3-57223011A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733198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Local Similarity Search on </a:t>
            </a:r>
            <a:r>
              <a:rPr lang="en-US" altLang="en-US" sz="2800" i="1" dirty="0" err="1">
                <a:solidFill>
                  <a:schemeClr val="bg1">
                    <a:lumMod val="65000"/>
                  </a:schemeClr>
                </a:solidFill>
              </a:rPr>
              <a:t>geoTS</a:t>
            </a: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 (Setup)</a:t>
            </a:r>
            <a:endParaRPr lang="en-US" altLang="en-US" sz="2800" dirty="0"/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sym typeface="Gill Sans" pitchFamily="-84" charset="0"/>
              </a:rPr>
              <a:t>Three</a:t>
            </a:r>
            <a:r>
              <a:rPr lang="en-US" dirty="0">
                <a:sym typeface="Gill Sans" pitchFamily="-84" charset="0"/>
              </a:rPr>
              <a:t> real-world datasets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BTSR-Tree SL </a:t>
            </a:r>
            <a:r>
              <a:rPr lang="en-US" b="1" dirty="0">
                <a:sym typeface="Gill Sans" pitchFamily="-84" charset="0"/>
              </a:rPr>
              <a:t>Vs</a:t>
            </a:r>
            <a:r>
              <a:rPr lang="en-US" dirty="0">
                <a:sym typeface="Gill Sans" pitchFamily="-84" charset="0"/>
              </a:rPr>
              <a:t> BTSR-Tree CP </a:t>
            </a:r>
            <a:r>
              <a:rPr lang="en-US" b="1" dirty="0">
                <a:sym typeface="Gill Sans" pitchFamily="-84" charset="0"/>
              </a:rPr>
              <a:t>Vs</a:t>
            </a:r>
            <a:r>
              <a:rPr lang="en-US" dirty="0">
                <a:sym typeface="Gill Sans" pitchFamily="-84" charset="0"/>
              </a:rPr>
              <a:t> SBTSR-Tree CP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Comparison across </a:t>
            </a:r>
            <a:r>
              <a:rPr lang="en-US" b="1" dirty="0">
                <a:sym typeface="Gill Sans" pitchFamily="-84" charset="0"/>
              </a:rPr>
              <a:t>various</a:t>
            </a:r>
            <a:r>
              <a:rPr lang="en-US" dirty="0">
                <a:sym typeface="Gill Sans" pitchFamily="-84" charset="0"/>
              </a:rPr>
              <a:t> query parameters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Execution time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Scalability</a:t>
            </a:r>
            <a:r>
              <a:rPr lang="en-US" dirty="0">
                <a:sym typeface="Gill Sans" pitchFamily="-84" charset="0"/>
              </a:rPr>
              <a:t> evaluation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53ACA7-E83D-6B41-87C5-5DE2BE29B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/>
          <a:stretch/>
        </p:blipFill>
        <p:spPr>
          <a:xfrm>
            <a:off x="1790698" y="4419600"/>
            <a:ext cx="5749071" cy="12332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9577DA-23C1-7840-84AB-276A8739221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C91D4-BC0E-254D-8216-B915D489D002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0A6C3-C07D-0342-98DD-DD934E0BE092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828F8-9175-CB49-9947-4B849FBF94F1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2CC50D-7D97-5749-938D-A7E3894E9B76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0A053F-A1B8-A643-A758-FE845320C283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F7F324-F3BF-3D48-904E-BB00DDC8C701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8C3C2F-32DD-A44C-994C-47814F450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56547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Geolocated Time Series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5467194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Geolocated</a:t>
            </a:r>
            <a:r>
              <a:rPr lang="en-US" i="1" dirty="0">
                <a:sym typeface="Gill Sans" pitchFamily="-84" charset="0"/>
              </a:rPr>
              <a:t> </a:t>
            </a:r>
            <a:r>
              <a:rPr lang="en-US" b="1" dirty="0">
                <a:sym typeface="Gill Sans" pitchFamily="-84" charset="0"/>
              </a:rPr>
              <a:t>Time Series </a:t>
            </a:r>
            <a:r>
              <a:rPr lang="en-US" dirty="0">
                <a:sym typeface="Gill Sans" pitchFamily="-84" charset="0"/>
              </a:rPr>
              <a:t>(</a:t>
            </a:r>
            <a:r>
              <a:rPr lang="en-US" dirty="0" err="1">
                <a:sym typeface="Gill Sans" pitchFamily="-84" charset="0"/>
              </a:rPr>
              <a:t>geoTS</a:t>
            </a:r>
            <a:r>
              <a:rPr lang="en-US" dirty="0">
                <a:sym typeface="Gill Sans" pitchFamily="-84" charset="0"/>
              </a:rPr>
              <a:t>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Time series associated with </a:t>
            </a:r>
            <a:r>
              <a:rPr lang="en-US" b="1" dirty="0">
                <a:sym typeface="Gill Sans" pitchFamily="-84" charset="0"/>
              </a:rPr>
              <a:t>specific location</a:t>
            </a:r>
            <a:r>
              <a:rPr lang="en-US" dirty="0">
                <a:sym typeface="Gill Sans" pitchFamily="-84" charset="0"/>
              </a:rPr>
              <a:t>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Geosocial networks, </a:t>
            </a:r>
            <a:r>
              <a:rPr lang="en-US" dirty="0" err="1">
                <a:sym typeface="Gill Sans" pitchFamily="-84" charset="0"/>
              </a:rPr>
              <a:t>geomarketing</a:t>
            </a:r>
            <a:r>
              <a:rPr lang="en-US" dirty="0">
                <a:sym typeface="Gill Sans" pitchFamily="-84" charset="0"/>
              </a:rPr>
              <a:t>, geotagged user posts, sensors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Indexing/mining</a:t>
            </a:r>
            <a:r>
              <a:rPr lang="en-US" dirty="0">
                <a:sym typeface="Gill Sans" pitchFamily="-84" charset="0"/>
              </a:rPr>
              <a:t> time series and spatial data</a:t>
            </a:r>
            <a:endParaRPr lang="el-GR" dirty="0">
              <a:sym typeface="Gill Sans" pitchFamily="-84" charset="0"/>
            </a:endParaRPr>
          </a:p>
          <a:p>
            <a:pPr marL="382588" lvl="1" indent="334963">
              <a:defRPr/>
            </a:pPr>
            <a:r>
              <a:rPr lang="en-US" dirty="0">
                <a:sym typeface="Gill Sans" pitchFamily="-84" charset="0"/>
              </a:rPr>
              <a:t>Lack of support for geolocated time series</a:t>
            </a:r>
          </a:p>
          <a:p>
            <a:pPr marL="0" lvl="2" indent="-393700">
              <a:defRPr/>
            </a:pPr>
            <a:r>
              <a:rPr lang="en-US" sz="2000" dirty="0">
                <a:sym typeface="Gill Sans" pitchFamily="-84" charset="0"/>
              </a:rPr>
              <a:t>Allow efficient similarity search</a:t>
            </a:r>
          </a:p>
          <a:p>
            <a:pPr marL="711200" lvl="3" indent="-393700">
              <a:defRPr/>
            </a:pPr>
            <a:r>
              <a:rPr lang="en-US" sz="1800" b="1" dirty="0">
                <a:sym typeface="Gill Sans" pitchFamily="-84" charset="0"/>
              </a:rPr>
              <a:t>Both</a:t>
            </a:r>
            <a:r>
              <a:rPr lang="en-US" sz="1800" dirty="0">
                <a:sym typeface="Gill Sans" pitchFamily="-84" charset="0"/>
              </a:rPr>
              <a:t> on spatial proximity and time series similarity</a:t>
            </a:r>
          </a:p>
          <a:p>
            <a:pPr marL="711200" lvl="3" indent="-393700">
              <a:defRPr/>
            </a:pPr>
            <a:r>
              <a:rPr lang="en-US" sz="1800" dirty="0">
                <a:sym typeface="Gill Sans" pitchFamily="-84" charset="0"/>
              </a:rPr>
              <a:t>Fast computation of </a:t>
            </a:r>
            <a:r>
              <a:rPr lang="en-US" sz="1800" i="1" dirty="0">
                <a:sym typeface="Gill Sans" pitchFamily="-84" charset="0"/>
              </a:rPr>
              <a:t>hybrid</a:t>
            </a:r>
            <a:r>
              <a:rPr lang="en-US" sz="1800" dirty="0">
                <a:sym typeface="Gill Sans" pitchFamily="-84" charset="0"/>
              </a:rPr>
              <a:t> queries</a:t>
            </a:r>
          </a:p>
          <a:p>
            <a:pPr marL="1111250" lvl="4" indent="-393700">
              <a:defRPr/>
            </a:pPr>
            <a:r>
              <a:rPr lang="en-US" sz="1600" i="1" dirty="0">
                <a:sym typeface="Gill Sans" pitchFamily="-84" charset="0"/>
              </a:rPr>
              <a:t>“Retrieve all the time series within the given range that are similar to a given time series by a pre-specified distance threshold”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49FCE7-E182-B74B-A787-AF461E0CA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735428"/>
            <a:ext cx="2598572" cy="25985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8E0C5F-C656-6044-954F-18DC34380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735428"/>
            <a:ext cx="2598572" cy="25985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AA6B65-048B-2144-9644-61D3F92B8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735428"/>
            <a:ext cx="2598572" cy="25985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A227BA-3333-A949-A9CA-2FE4FB160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735428"/>
            <a:ext cx="2598572" cy="25985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53991D-DB04-6645-9E1A-230285D24F47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E8C985-B2AB-EA4C-B06D-7A20C9961637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6885FB-D1C7-2F4A-B429-618CB132FAC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3FACD3-E0C4-2B43-8B7B-4B81C6003393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01F75-5296-B148-A2A0-5F1E8C1CA2C7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CE7FA0-C805-834B-8910-7A9373D31760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AB729-1994-0941-B628-6A4C95418E04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DE46B4-B487-7A43-8F41-295729870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97785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200900" cy="1143000"/>
              </a:xfrm>
            </p:spPr>
            <p:txBody>
              <a:bodyPr/>
              <a:lstStyle/>
              <a:p>
                <a:r>
                  <a:rPr lang="en-US" dirty="0"/>
                  <a:t>Experimental Evaluation</a:t>
                </a:r>
                <a:br>
                  <a:rPr lang="en-US" dirty="0"/>
                </a:br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Local Similarity Search on </a:t>
                </a:r>
                <a:r>
                  <a:rPr lang="en-US" altLang="en-US" sz="2800" i="1" dirty="0" err="1">
                    <a:solidFill>
                      <a:schemeClr val="bg1">
                        <a:lumMod val="65000"/>
                      </a:schemeClr>
                    </a:solidFill>
                  </a:rPr>
                  <a:t>geoTS</a:t>
                </a:r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04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200900" cy="1143000"/>
              </a:xfrm>
              <a:blipFill>
                <a:blip r:embed="rId3"/>
                <a:stretch>
                  <a:fillRect l="-3345" t="-17582"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DB3B212-1F85-C54C-94EB-CA3223E46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390" y="2590800"/>
            <a:ext cx="2605047" cy="1953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407AC2-B90E-574E-BF76-91315F5AC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475" y="2590800"/>
            <a:ext cx="2605046" cy="19537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84272-A100-134A-86E4-4648ED2FF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560" y="2590800"/>
            <a:ext cx="2605046" cy="19537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CB6D36-8111-C041-9889-960E050E98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390" y="4599415"/>
            <a:ext cx="2605046" cy="1953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74FD8E-1456-3943-B6F7-16B9F5267C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475" y="4599415"/>
            <a:ext cx="2605046" cy="1953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9AD370-AE90-824A-8B35-050D24B5D8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560" y="4599415"/>
            <a:ext cx="2605046" cy="1953785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F67D11F2-6F03-594E-B8E8-3613A46661C4}"/>
              </a:ext>
            </a:extLst>
          </p:cNvPr>
          <p:cNvSpPr txBox="1">
            <a:spLocks noChangeArrowheads="1"/>
          </p:cNvSpPr>
          <p:nvPr/>
        </p:nvSpPr>
        <p:spPr>
          <a:xfrm>
            <a:off x="1721751" y="2379380"/>
            <a:ext cx="1132803" cy="3638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b="1" dirty="0"/>
              <a:t>Crime</a:t>
            </a:r>
            <a:endParaRPr lang="en-US" altLang="en-US" sz="1400" b="1" dirty="0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29399078-2DDF-B44E-AF32-294826AD404A}"/>
              </a:ext>
            </a:extLst>
          </p:cNvPr>
          <p:cNvSpPr txBox="1">
            <a:spLocks noChangeArrowheads="1"/>
          </p:cNvSpPr>
          <p:nvPr/>
        </p:nvSpPr>
        <p:spPr>
          <a:xfrm>
            <a:off x="4419600" y="2379380"/>
            <a:ext cx="1132803" cy="3638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b="1" dirty="0"/>
              <a:t>Flickr</a:t>
            </a:r>
            <a:endParaRPr lang="en-US" altLang="en-US" sz="1400" b="1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0F44F54-71B3-854A-A99A-9A7397D70765}"/>
              </a:ext>
            </a:extLst>
          </p:cNvPr>
          <p:cNvSpPr txBox="1">
            <a:spLocks noChangeArrowheads="1"/>
          </p:cNvSpPr>
          <p:nvPr/>
        </p:nvSpPr>
        <p:spPr>
          <a:xfrm>
            <a:off x="7136759" y="2379380"/>
            <a:ext cx="1132803" cy="3638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b="1" dirty="0"/>
              <a:t>Taxi</a:t>
            </a:r>
            <a:endParaRPr lang="en-US" altLang="en-US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0C828-2779-1843-8879-A6D401A76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54" y="1828800"/>
            <a:ext cx="4005153" cy="4888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E6FF095-4B83-9845-B228-DEA9160B566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94F9C9-3801-2347-92BB-D72DB6E5AF3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C808DB-E1E7-774B-9AF7-17796836D1B3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201975-DF98-6748-8E09-1E81894142C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D83AB1-0BB5-A044-AED1-AAC71401E484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D0B353-1D02-D34B-A0D6-E7B9F618DB55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AFA8A8-651E-464A-A0E2-D60B2D2131DA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070799-5D74-134F-B142-9210F2EBE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277243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777017C-075D-9D47-A373-B9AD8DE6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93" y="1830084"/>
            <a:ext cx="4005153" cy="488892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0668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Experimental Evaluation</a:t>
            </a:r>
            <a:br>
              <a:rPr 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Scalability</a:t>
            </a:r>
            <a:endParaRPr lang="en-US" altLang="en-US" sz="2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9875BF4-EEBF-0540-A726-7EBFC4BB2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3275" y="2680046"/>
            <a:ext cx="2798982" cy="20992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6AD3AD-659E-0145-8172-8BF83C4D9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9659" y="4681348"/>
            <a:ext cx="2798982" cy="2099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2">
                <a:extLst>
                  <a:ext uri="{FF2B5EF4-FFF2-40B4-BE49-F238E27FC236}">
                    <a16:creationId xmlns:a16="http://schemas.microsoft.com/office/drawing/2014/main" id="{7BC58A51-1DE1-054C-AD8A-327B455FAA4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11765" y="2400164"/>
                <a:ext cx="1132803" cy="363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>
                <a:lvl1pPr algn="l" defTabSz="685800" rtl="0" eaLnBrk="1" latinLnBrk="0" hangingPunct="1">
                  <a:lnSpc>
                    <a:spcPct val="89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𝒌𝒓</m:t>
                          </m:r>
                        </m:sub>
                      </m:sSub>
                    </m:oMath>
                  </m:oMathPara>
                </a14:m>
                <a:endParaRPr lang="en-US" altLang="en-US" sz="1400" b="1" dirty="0"/>
              </a:p>
            </p:txBody>
          </p:sp>
        </mc:Choice>
        <mc:Fallback xmlns="">
          <p:sp>
            <p:nvSpPr>
              <p:cNvPr id="41" name="Rectangle 2">
                <a:extLst>
                  <a:ext uri="{FF2B5EF4-FFF2-40B4-BE49-F238E27FC236}">
                    <a16:creationId xmlns:a16="http://schemas.microsoft.com/office/drawing/2014/main" id="{7BC58A51-1DE1-054C-AD8A-327B455FA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765" y="2400164"/>
                <a:ext cx="1132803" cy="363820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2">
                <a:extLst>
                  <a:ext uri="{FF2B5EF4-FFF2-40B4-BE49-F238E27FC236}">
                    <a16:creationId xmlns:a16="http://schemas.microsoft.com/office/drawing/2014/main" id="{88AE9615-4679-F845-B134-B6740C65C1C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304487" y="4439047"/>
                <a:ext cx="1061364" cy="34023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0000" lnSpcReduction="20000"/>
              </a:bodyPr>
              <a:lstStyle>
                <a:lvl1pPr algn="l" defTabSz="685800" rtl="0" eaLnBrk="1" latinLnBrk="0" hangingPunct="1">
                  <a:lnSpc>
                    <a:spcPct val="89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𝒓𝒌</m:t>
                          </m:r>
                        </m:sub>
                      </m:sSub>
                    </m:oMath>
                  </m:oMathPara>
                </a14:m>
                <a:endParaRPr lang="en-US" altLang="en-US" sz="1400" b="1" dirty="0"/>
              </a:p>
            </p:txBody>
          </p:sp>
        </mc:Choice>
        <mc:Fallback xmlns="">
          <p:sp>
            <p:nvSpPr>
              <p:cNvPr id="42" name="Rectangle 2">
                <a:extLst>
                  <a:ext uri="{FF2B5EF4-FFF2-40B4-BE49-F238E27FC236}">
                    <a16:creationId xmlns:a16="http://schemas.microsoft.com/office/drawing/2014/main" id="{88AE9615-4679-F845-B134-B6740C65C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87" y="4439047"/>
                <a:ext cx="1061364" cy="340235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C4361283-54C5-E64A-B9DE-23B99BF93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2680046"/>
            <a:ext cx="2798982" cy="2099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2">
                <a:extLst>
                  <a:ext uri="{FF2B5EF4-FFF2-40B4-BE49-F238E27FC236}">
                    <a16:creationId xmlns:a16="http://schemas.microsoft.com/office/drawing/2014/main" id="{AEFD902E-E114-A54C-847B-D9CD992728E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64914" y="2391060"/>
                <a:ext cx="1132803" cy="363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>
                <a:lvl1pPr algn="l" defTabSz="685800" rtl="0" eaLnBrk="1" latinLnBrk="0" hangingPunct="1">
                  <a:lnSpc>
                    <a:spcPct val="89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𝒓𝒓</m:t>
                          </m:r>
                        </m:sub>
                      </m:sSub>
                    </m:oMath>
                  </m:oMathPara>
                </a14:m>
                <a:endParaRPr lang="en-US" altLang="en-US" sz="1400" b="1" dirty="0"/>
              </a:p>
              <a:p>
                <a:pPr fontAlgn="auto">
                  <a:spcAft>
                    <a:spcPts val="0"/>
                  </a:spcAft>
                </a:pPr>
                <a:endParaRPr lang="en-US" altLang="en-US" sz="1400" b="1" dirty="0"/>
              </a:p>
            </p:txBody>
          </p:sp>
        </mc:Choice>
        <mc:Fallback xmlns="">
          <p:sp>
            <p:nvSpPr>
              <p:cNvPr id="40" name="Rectangle 2">
                <a:extLst>
                  <a:ext uri="{FF2B5EF4-FFF2-40B4-BE49-F238E27FC236}">
                    <a16:creationId xmlns:a16="http://schemas.microsoft.com/office/drawing/2014/main" id="{AEFD902E-E114-A54C-847B-D9CD99272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14" y="2391060"/>
                <a:ext cx="1132803" cy="363820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C264E31-1F7A-7543-908C-A5FA1FD364C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15820-49E2-AB49-A11B-4CE1B9908A66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345743-FB70-6E4E-8A77-FE4E7753CEB0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F28780-FED4-5C4A-9244-C1A59A17CF8D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9E2F6B-4592-2A4E-AEAB-17A5FD28FEE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18098-43E9-154B-9693-FAAB6097502D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0F4D42-CF9B-794F-845C-6F96FB286C0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F854F-D3C1-5240-AE0B-24B87DB24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421427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8039100" cy="14859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Scalable Time Series Forecasting</a:t>
            </a:r>
            <a:br>
              <a:rPr lang="en-US" altLang="en-US" sz="4000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endParaRPr lang="el-GR" altLang="en-US" sz="4000" dirty="0">
              <a:solidFill>
                <a:schemeClr val="accent1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028700" y="1957586"/>
            <a:ext cx="7200900" cy="4495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FML</a:t>
            </a:r>
            <a:r>
              <a:rPr lang="el-GR" dirty="0">
                <a:sym typeface="Gill Sans" pitchFamily="-84" charset="0"/>
              </a:rPr>
              <a:t>-</a:t>
            </a:r>
            <a:r>
              <a:rPr lang="en-US" dirty="0" err="1">
                <a:sym typeface="Gill Sans" pitchFamily="-84" charset="0"/>
              </a:rPr>
              <a:t>kNN</a:t>
            </a:r>
            <a:r>
              <a:rPr lang="en-US" dirty="0">
                <a:sym typeface="Gill Sans" pitchFamily="-84" charset="0"/>
              </a:rPr>
              <a:t> framework for </a:t>
            </a:r>
            <a:r>
              <a:rPr lang="en-US" b="1" dirty="0">
                <a:sym typeface="Gill Sans" pitchFamily="-84" charset="0"/>
              </a:rPr>
              <a:t>scalable data analytics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Based on </a:t>
            </a:r>
            <a:r>
              <a:rPr lang="en-US" b="1" dirty="0" err="1">
                <a:sym typeface="Gill Sans" pitchFamily="-84" charset="0"/>
              </a:rPr>
              <a:t>kNN</a:t>
            </a:r>
            <a:r>
              <a:rPr lang="en-US" b="1" dirty="0">
                <a:sym typeface="Gill Sans" pitchFamily="-84" charset="0"/>
              </a:rPr>
              <a:t> Join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Probabilistic </a:t>
            </a:r>
            <a:r>
              <a:rPr lang="en-US" b="1" dirty="0">
                <a:sym typeface="Gill Sans" pitchFamily="-84" charset="0"/>
              </a:rPr>
              <a:t>classification</a:t>
            </a: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Regression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Suitable for time series </a:t>
            </a:r>
            <a:r>
              <a:rPr lang="en-US" b="1" dirty="0">
                <a:sym typeface="Gill Sans" pitchFamily="-84" charset="0"/>
              </a:rPr>
              <a:t>forecasting</a:t>
            </a:r>
            <a:r>
              <a:rPr lang="el-GR" dirty="0">
                <a:sym typeface="Gill Sans" pitchFamily="-84" charset="0"/>
              </a:rPr>
              <a:t> </a:t>
            </a:r>
            <a:r>
              <a:rPr lang="en-US" b="1" dirty="0">
                <a:sym typeface="Gill Sans" pitchFamily="-84" charset="0"/>
              </a:rPr>
              <a:t>and other analytics tasks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Probabilistic classification via a </a:t>
            </a:r>
            <a:r>
              <a:rPr lang="en-US" b="1" dirty="0">
                <a:sym typeface="Gill Sans" pitchFamily="-84" charset="0"/>
              </a:rPr>
              <a:t>weighted voting</a:t>
            </a:r>
            <a:r>
              <a:rPr lang="en-US" dirty="0">
                <a:sym typeface="Gill Sans" pitchFamily="-84" charset="0"/>
              </a:rPr>
              <a:t> scheme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Each NN is weighted according to its distance to the query</a:t>
            </a:r>
          </a:p>
          <a:p>
            <a:pPr>
              <a:defRPr/>
            </a:pPr>
            <a:r>
              <a:rPr lang="en-US" altLang="en-US" dirty="0"/>
              <a:t>Based on state-of-the-art </a:t>
            </a:r>
            <a:r>
              <a:rPr lang="en-US" altLang="en-US" b="1" dirty="0"/>
              <a:t>H-</a:t>
            </a:r>
            <a:r>
              <a:rPr lang="en-US" altLang="en-US" b="1" dirty="0" err="1"/>
              <a:t>zkNN</a:t>
            </a:r>
            <a:r>
              <a:rPr lang="en-US" altLang="en-US" dirty="0"/>
              <a:t> algorithm</a:t>
            </a:r>
          </a:p>
          <a:p>
            <a:pPr lvl="1">
              <a:defRPr/>
            </a:pPr>
            <a:r>
              <a:rPr lang="en-US" altLang="en-US" dirty="0"/>
              <a:t>Apache Hadoop</a:t>
            </a:r>
          </a:p>
          <a:p>
            <a:pPr lvl="1">
              <a:defRPr/>
            </a:pPr>
            <a:r>
              <a:rPr lang="en-US" altLang="en-US" dirty="0"/>
              <a:t>Three separate distributed processing session</a:t>
            </a:r>
          </a:p>
          <a:p>
            <a:pPr>
              <a:defRPr/>
            </a:pPr>
            <a:r>
              <a:rPr lang="en-US" altLang="en-US" dirty="0"/>
              <a:t>Implemented with the more flexible </a:t>
            </a:r>
            <a:r>
              <a:rPr lang="en-US" altLang="en-US" b="1" dirty="0"/>
              <a:t>Apache </a:t>
            </a:r>
            <a:r>
              <a:rPr lang="en-US" altLang="en-US" b="1" dirty="0" err="1"/>
              <a:t>Flink</a:t>
            </a:r>
            <a:r>
              <a:rPr lang="en-US" altLang="en-US" b="1" dirty="0"/>
              <a:t> </a:t>
            </a:r>
          </a:p>
          <a:p>
            <a:pPr lvl="1">
              <a:defRPr/>
            </a:pPr>
            <a:r>
              <a:rPr lang="en-US" altLang="en-US" dirty="0"/>
              <a:t>In just a </a:t>
            </a:r>
            <a:r>
              <a:rPr lang="en-US" altLang="en-US" b="1" dirty="0"/>
              <a:t>single</a:t>
            </a:r>
            <a:r>
              <a:rPr lang="en-US" altLang="en-US" dirty="0"/>
              <a:t> distributed processing session</a:t>
            </a:r>
          </a:p>
          <a:p>
            <a:pPr lvl="1">
              <a:defRPr/>
            </a:pPr>
            <a:r>
              <a:rPr lang="en-US" altLang="en-US" dirty="0"/>
              <a:t>Apache Spark implementation for evaluation</a:t>
            </a:r>
          </a:p>
          <a:p>
            <a:pPr eaLnBrk="1" hangingPunct="1"/>
            <a:endParaRPr lang="el-G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DDB815-546F-DB47-9AEF-13B8B6FD9E9D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F6BF84-F6C8-6E4A-9D90-98B8ECB84ED2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19222-D7DB-1048-93CA-E5D9E395F902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A305F-EE2F-F04D-ACAD-5D3DF4FC1995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E4AC0C-5E51-AA4C-AFAC-682B651D71F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F8043-8C06-9C49-B286-854F106EE9F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EF071F-67B7-6D4D-B93D-240DDD1B8E35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2C9F74-CC8C-7342-A61E-A42AF0F16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787829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9728"/>
            <a:ext cx="7734301" cy="266227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sym typeface="Gill Sans" pitchFamily="-84" charset="0"/>
              </a:rPr>
              <a:t>We support three popular </a:t>
            </a:r>
            <a:r>
              <a:rPr lang="en-US" sz="2200" b="1" dirty="0">
                <a:solidFill>
                  <a:schemeClr val="tx1"/>
                </a:solidFill>
                <a:sym typeface="Gill Sans" pitchFamily="-84" charset="0"/>
              </a:rPr>
              <a:t>Space Filling Curves</a:t>
            </a:r>
            <a:r>
              <a:rPr lang="en-US" sz="2200" dirty="0">
                <a:solidFill>
                  <a:schemeClr val="tx1"/>
                </a:solidFill>
                <a:sym typeface="Gill Sans" pitchFamily="-84" charset="0"/>
              </a:rPr>
              <a:t> (SFC)</a:t>
            </a:r>
          </a:p>
          <a:p>
            <a:pPr lvl="1">
              <a:defRPr/>
            </a:pPr>
            <a:r>
              <a:rPr lang="en-US" sz="2000" b="1" dirty="0">
                <a:solidFill>
                  <a:schemeClr val="tx1"/>
                </a:solidFill>
                <a:sym typeface="Gill Sans" pitchFamily="-84" charset="0"/>
              </a:rPr>
              <a:t>z-order</a:t>
            </a:r>
            <a:r>
              <a:rPr lang="en-US" sz="2000" i="1" dirty="0">
                <a:solidFill>
                  <a:schemeClr val="tx1"/>
                </a:solidFill>
                <a:sym typeface="Gill Sans" pitchFamily="-84" charset="0"/>
              </a:rPr>
              <a:t> 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curve</a:t>
            </a:r>
          </a:p>
          <a:p>
            <a:pPr lvl="1">
              <a:defRPr/>
            </a:pP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Gray-code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 curve</a:t>
            </a:r>
          </a:p>
          <a:p>
            <a:pPr lvl="1">
              <a:defRPr/>
            </a:pP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Hilbert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 curve</a:t>
            </a:r>
          </a:p>
          <a:p>
            <a:pPr lvl="1">
              <a:defRPr/>
            </a:pPr>
            <a:endParaRPr lang="en-US" sz="2000" i="1" dirty="0">
              <a:solidFill>
                <a:schemeClr val="tx1"/>
              </a:solidFill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756C71E-1A41-434C-9BC2-62F88E2016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8"/>
          <a:stretch/>
        </p:blipFill>
        <p:spPr>
          <a:xfrm>
            <a:off x="1780825" y="3429000"/>
            <a:ext cx="6037606" cy="2338251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D0E73967-560C-0641-BED7-2C7D2C15F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70022"/>
          </a:xfrm>
        </p:spPr>
        <p:txBody>
          <a:bodyPr/>
          <a:lstStyle/>
          <a:p>
            <a:r>
              <a:rPr lang="en-US" dirty="0"/>
              <a:t>Preliminaries</a:t>
            </a:r>
            <a:br>
              <a:rPr lang="en-US" dirty="0"/>
            </a:b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Space-Filling Curves</a:t>
            </a:r>
            <a:endParaRPr lang="en-US" alt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82EAB-50F6-8C4D-8DD4-FA0398E4EFA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EAA7BB-D631-024A-83CB-7003B8F4B59D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E0A510-A4A1-3845-8401-B3C25737A25A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22B63D-FD12-254B-888C-802E54DEE6BB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11612A-09B2-0046-BEAE-F460385A76BE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CDA64C-D989-4748-AA68-35A75D6E4B0A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BBF50-C9DF-E44A-8BE9-2785FA83D29C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9A069-5B33-124A-958B-E72B50E96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4247673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FML-</a:t>
            </a:r>
            <a:r>
              <a:rPr lang="en-US" altLang="en-US" dirty="0" err="1"/>
              <a:t>kNN</a:t>
            </a:r>
            <a:r>
              <a:rPr lang="en-US" altLang="en-US" dirty="0"/>
              <a:t> Framework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Workflow</a:t>
            </a:r>
            <a:endParaRPr lang="el-G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>
          <a:xfrm>
            <a:off x="1028700" y="1905000"/>
            <a:ext cx="4552950" cy="47244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sz="2000" b="1" dirty="0"/>
              <a:t>Data pre-processing </a:t>
            </a:r>
            <a:r>
              <a:rPr lang="en-US" altLang="en-US" sz="2000" dirty="0"/>
              <a:t>(stage 1)</a:t>
            </a:r>
          </a:p>
          <a:p>
            <a:pPr lvl="1"/>
            <a:r>
              <a:rPr lang="en-US" altLang="en-US" dirty="0"/>
              <a:t>Shift the dataset if requested </a:t>
            </a:r>
          </a:p>
          <a:p>
            <a:pPr lvl="1"/>
            <a:r>
              <a:rPr lang="en-US" altLang="en-US" dirty="0"/>
              <a:t>Apply </a:t>
            </a:r>
            <a:r>
              <a:rPr lang="en-US" altLang="en-US" b="1" dirty="0"/>
              <a:t>dimensionality reduction </a:t>
            </a:r>
            <a:r>
              <a:rPr lang="en-US" altLang="en-US" dirty="0"/>
              <a:t>via SFC</a:t>
            </a:r>
          </a:p>
          <a:p>
            <a:pPr lvl="1"/>
            <a:r>
              <a:rPr lang="en-US" altLang="en-US" dirty="0"/>
              <a:t>Calculate and </a:t>
            </a:r>
            <a:r>
              <a:rPr lang="en-US" altLang="en-US" b="1" dirty="0"/>
              <a:t>broadcast</a:t>
            </a:r>
            <a:r>
              <a:rPr lang="en-US" altLang="en-US" dirty="0"/>
              <a:t> partitioning ranges to stage 2</a:t>
            </a:r>
          </a:p>
          <a:p>
            <a:pPr lvl="1"/>
            <a:r>
              <a:rPr lang="en-US" altLang="en-US" b="1" dirty="0"/>
              <a:t>Forward</a:t>
            </a:r>
            <a:r>
              <a:rPr lang="en-US" altLang="en-US" dirty="0"/>
              <a:t> dataset to stage 2</a:t>
            </a:r>
          </a:p>
          <a:p>
            <a:pPr fontAlgn="auto"/>
            <a:r>
              <a:rPr lang="en-US" altLang="en-US" b="1" dirty="0"/>
              <a:t>Data partitioning and organization </a:t>
            </a:r>
            <a:r>
              <a:rPr lang="en-US" altLang="en-US" dirty="0"/>
              <a:t>(stage 2)</a:t>
            </a:r>
          </a:p>
          <a:p>
            <a:pPr lvl="1" fontAlgn="auto"/>
            <a:r>
              <a:rPr lang="en-US" altLang="en-US" dirty="0"/>
              <a:t>Forward each partition to the proper reducer</a:t>
            </a:r>
          </a:p>
          <a:p>
            <a:pPr lvl="1" fontAlgn="auto"/>
            <a:r>
              <a:rPr lang="en-US" altLang="en-US" b="1" dirty="0"/>
              <a:t>Local</a:t>
            </a:r>
            <a:r>
              <a:rPr lang="en-US" altLang="en-US" dirty="0"/>
              <a:t> </a:t>
            </a:r>
            <a:r>
              <a:rPr lang="en-US" altLang="en-US" dirty="0" err="1"/>
              <a:t>kNN</a:t>
            </a:r>
            <a:r>
              <a:rPr lang="en-US" altLang="en-US" dirty="0"/>
              <a:t> computation</a:t>
            </a:r>
          </a:p>
          <a:p>
            <a:pPr fontAlgn="auto"/>
            <a:r>
              <a:rPr lang="en-US" altLang="en-US" b="1" dirty="0" err="1"/>
              <a:t>kNN</a:t>
            </a:r>
            <a:r>
              <a:rPr lang="en-US" altLang="en-US" b="1" dirty="0"/>
              <a:t> computation </a:t>
            </a:r>
            <a:r>
              <a:rPr lang="en-US" altLang="en-US" dirty="0"/>
              <a:t>(stage 3)</a:t>
            </a:r>
          </a:p>
          <a:p>
            <a:pPr lvl="1" fontAlgn="auto"/>
            <a:r>
              <a:rPr lang="en-US" altLang="en-US" dirty="0"/>
              <a:t>Collect and calculate final </a:t>
            </a:r>
            <a:r>
              <a:rPr lang="en-US" altLang="en-US" dirty="0" err="1"/>
              <a:t>kNNs</a:t>
            </a:r>
            <a:r>
              <a:rPr lang="en-US" altLang="en-US" dirty="0"/>
              <a:t> for each element </a:t>
            </a:r>
          </a:p>
          <a:p>
            <a:pPr lvl="1" fontAlgn="auto"/>
            <a:r>
              <a:rPr lang="en-US" altLang="en-US" dirty="0"/>
              <a:t>Perform probabilistic classification or regression</a:t>
            </a:r>
          </a:p>
          <a:p>
            <a:pPr fontAlgn="auto">
              <a:defRPr/>
            </a:pPr>
            <a:r>
              <a:rPr lang="en-US" dirty="0">
                <a:sym typeface="Gill Sans" pitchFamily="-84" charset="0"/>
              </a:rPr>
              <a:t>Requires </a:t>
            </a:r>
            <a:r>
              <a:rPr lang="en-US" b="1" dirty="0">
                <a:sym typeface="Gill Sans" pitchFamily="-84" charset="0"/>
              </a:rPr>
              <a:t>just a single </a:t>
            </a:r>
            <a:r>
              <a:rPr lang="en-US" dirty="0">
                <a:sym typeface="Gill Sans" pitchFamily="-84" charset="0"/>
              </a:rPr>
              <a:t>distributed session</a:t>
            </a:r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7442" y="1769323"/>
            <a:ext cx="3326905" cy="1355597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28700" y="4266000"/>
            <a:ext cx="7716496" cy="259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el-GR" altLang="en-US" dirty="0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ED208C98-BA1A-9C44-B8F6-A1D69AF325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8"/>
          <a:stretch/>
        </p:blipFill>
        <p:spPr>
          <a:xfrm>
            <a:off x="5743897" y="3179688"/>
            <a:ext cx="3020893" cy="1591394"/>
          </a:xfrm>
          <a:prstGeom prst="rect">
            <a:avLst/>
          </a:prstGeom>
        </p:spPr>
      </p:pic>
      <p:pic>
        <p:nvPicPr>
          <p:cNvPr id="17" name="Content Placeholder 2">
            <a:extLst>
              <a:ext uri="{FF2B5EF4-FFF2-40B4-BE49-F238E27FC236}">
                <a16:creationId xmlns:a16="http://schemas.microsoft.com/office/drawing/2014/main" id="{ABC2ECD9-6BD6-AD45-9ECF-A6C0C7151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8068" y="4979664"/>
            <a:ext cx="3660601" cy="13555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322DF7C-6051-0342-BF5E-CEC51C7C6B4A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2E63A-B5D6-5C4E-A8B2-415B38D16411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E863AF-3E16-1A40-936C-177BF7D0F2AA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EEC3F9-611E-144E-881F-59D432345F47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FA9624-C577-424E-9EA2-1B56BA37DC2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ED1895-5D43-5441-A59A-4063536A3A88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43D7AE-1082-2548-8E25-63E0CA123AD0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BFAAA8-E54C-C443-8036-2C1E31B36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336880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838200"/>
          </a:xfrm>
        </p:spPr>
        <p:txBody>
          <a:bodyPr/>
          <a:lstStyle/>
          <a:p>
            <a:r>
              <a:rPr lang="en-US" dirty="0"/>
              <a:t>Experimental Evaluation</a:t>
            </a:r>
            <a:endParaRPr lang="en-US" altLang="en-US" sz="2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8383" y="1752600"/>
            <a:ext cx="3200400" cy="2532044"/>
          </a:xfrm>
        </p:spPr>
      </p:pic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6FA3011E-9E02-E24E-806D-3851BE7725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r="9091"/>
          <a:stretch/>
        </p:blipFill>
        <p:spPr>
          <a:xfrm>
            <a:off x="3047990" y="4284644"/>
            <a:ext cx="3048020" cy="2333222"/>
          </a:xfrm>
          <a:prstGeom prst="rect">
            <a:avLst/>
          </a:prstGeom>
        </p:spPr>
      </p:pic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708C8B88-C950-3D4E-ACDC-6853950CD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617" y="1752600"/>
            <a:ext cx="3276522" cy="245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84BFDA-FA02-3543-B84C-A64C96E15E5A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981AE-C841-DF4C-A047-28E9D5961F1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21FFB0-E3B1-9941-A117-192A2362F264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04A1AE-A97B-D042-AFC9-E77BD7146DB7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CD308-20E7-8A4B-9262-B0DEF7C9C6C1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273288-8AD4-2E4E-B8CA-ADE75D46115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A2C00-B2E9-004D-9C5B-38574E8B2D88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F7046F-808E-AF48-AC4D-3BB0424D9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478371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Conclusions and Future Work (I/III)</a:t>
            </a:r>
            <a:endParaRPr lang="el-GR" altLang="en-US" sz="4000" dirty="0"/>
          </a:p>
        </p:txBody>
      </p:sp>
      <p:sp>
        <p:nvSpPr>
          <p:cNvPr id="23" name="Rectangle 2"/>
          <p:cNvSpPr>
            <a:spLocks noGrp="1" noChangeArrowheads="1"/>
          </p:cNvSpPr>
          <p:nvPr>
            <p:ph idx="1"/>
          </p:nvPr>
        </p:nvSpPr>
        <p:spPr>
          <a:xfrm>
            <a:off x="1028698" y="1904999"/>
            <a:ext cx="7505702" cy="454681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b="1" dirty="0">
                <a:sym typeface="Gill Sans" pitchFamily="-84" charset="0"/>
              </a:rPr>
              <a:t>Problem</a:t>
            </a:r>
            <a:r>
              <a:rPr lang="en-US" dirty="0">
                <a:sym typeface="Gill Sans" pitchFamily="-84" charset="0"/>
              </a:rPr>
              <a:t>: scalable indexing and exploration of big time series data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Geolocated time series (</a:t>
            </a:r>
            <a:r>
              <a:rPr lang="en-US" b="1" dirty="0" err="1">
                <a:sym typeface="Gill Sans" pitchFamily="-84" charset="0"/>
              </a:rPr>
              <a:t>geoTS</a:t>
            </a:r>
            <a:r>
              <a:rPr lang="en-US" b="1" dirty="0">
                <a:sym typeface="Gill Sans" pitchFamily="-84" charset="0"/>
              </a:rPr>
              <a:t>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BTSR-Tree index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Hybrid similarity search queries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Hybrid Similarity Join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Visual exploration of </a:t>
            </a:r>
            <a:r>
              <a:rPr lang="en-US" b="1" dirty="0" err="1">
                <a:sym typeface="Gill Sans" pitchFamily="-84" charset="0"/>
              </a:rPr>
              <a:t>geoTS</a:t>
            </a:r>
            <a:endParaRPr lang="en-US" b="1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Bundle summary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Tile map summary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geo-</a:t>
            </a:r>
            <a:r>
              <a:rPr lang="en-US" dirty="0" err="1">
                <a:sym typeface="Gill Sans" pitchFamily="-84" charset="0"/>
              </a:rPr>
              <a:t>iSAX</a:t>
            </a:r>
            <a:r>
              <a:rPr lang="en-US" dirty="0">
                <a:sym typeface="Gill Sans" pitchFamily="-84" charset="0"/>
              </a:rPr>
              <a:t> index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Local similarity search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Pair/Bundle discovery using checkpoints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Hybrid local similarity queries (LS-Queries) 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SBTSR-Tree index</a:t>
            </a:r>
          </a:p>
          <a:p>
            <a:pPr lvl="2"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96BD3-923F-7246-8F44-C46F4F8C75E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7EF0DC-1237-D84D-A858-5423DA100EC1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3DFFBF-6DF2-B74F-9224-98C2A2F1DCE5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423A3-F4D6-3E46-9661-5CEDB84BD5D6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F3807-4719-EA46-B62A-F169DA33F7A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DE01E-5FAF-5B42-BEE3-AD00F4735E07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38402-36EE-A74F-805E-FD90A6FB1C7A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312AE8-FFB5-7C41-A62F-E6C27715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415022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 noChangeArrowheads="1"/>
          </p:cNvSpPr>
          <p:nvPr>
            <p:ph idx="1"/>
          </p:nvPr>
        </p:nvSpPr>
        <p:spPr>
          <a:xfrm>
            <a:off x="1028698" y="1904999"/>
            <a:ext cx="7658102" cy="45468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Scalable time series forecasting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Distributed FML-</a:t>
            </a:r>
            <a:r>
              <a:rPr lang="en-US" dirty="0" err="1">
                <a:sym typeface="Gill Sans" pitchFamily="-84" charset="0"/>
              </a:rPr>
              <a:t>kNN</a:t>
            </a:r>
            <a:r>
              <a:rPr lang="en-US" dirty="0">
                <a:sym typeface="Gill Sans" pitchFamily="-84" charset="0"/>
              </a:rPr>
              <a:t> framework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Runs in a single session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Future directions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Multi-dimensional BTSR-Tree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More detailed/fine-grained visual analytics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Support Dynamic Time Warping (DTW)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Improve scalability of pair/bundle discovery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Experiment with FML-</a:t>
            </a:r>
            <a:r>
              <a:rPr lang="en-US" dirty="0" err="1">
                <a:sym typeface="Gill Sans" pitchFamily="-84" charset="0"/>
              </a:rPr>
              <a:t>kNN</a:t>
            </a:r>
            <a:r>
              <a:rPr lang="en-US" dirty="0">
                <a:sym typeface="Gill Sans" pitchFamily="-84" charset="0"/>
              </a:rPr>
              <a:t> on more data sources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Add more ML functionality to FML-</a:t>
            </a:r>
            <a:r>
              <a:rPr lang="en-US" dirty="0" err="1">
                <a:sym typeface="Gill Sans" pitchFamily="-84" charset="0"/>
              </a:rPr>
              <a:t>kNN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Explore applicability of FML-</a:t>
            </a:r>
            <a:r>
              <a:rPr lang="en-US" dirty="0" err="1">
                <a:sym typeface="Gill Sans" pitchFamily="-84" charset="0"/>
              </a:rPr>
              <a:t>kNN</a:t>
            </a:r>
            <a:r>
              <a:rPr lang="en-US" dirty="0">
                <a:sym typeface="Gill Sans" pitchFamily="-84" charset="0"/>
              </a:rPr>
              <a:t> on data streams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83A8C-B438-EE4D-B948-11F5ECF86B2F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D30748-5311-6D44-9304-677FB8B57F8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9405B-0159-CC49-93BE-E4DE1212EB8F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01970-3B2F-FF4E-A01E-77C4AC6AAAA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578641-CD0C-3D47-B316-EB328575A64B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2C692-66E5-CD4D-BB4D-71D766B67C1B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6F3B1-E069-2441-A543-ED658F498B96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18A0C3EF-CBC6-EB43-8370-491CD8F29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8867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Conclusions and Future Work (II/III)</a:t>
            </a:r>
            <a:endParaRPr lang="el-GR" altLang="en-US" sz="4000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DE6CD3BC-0825-2940-97C1-6297EEB33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477520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 noChangeArrowheads="1"/>
          </p:cNvSpPr>
          <p:nvPr>
            <p:ph idx="1"/>
          </p:nvPr>
        </p:nvSpPr>
        <p:spPr>
          <a:xfrm>
            <a:off x="1028698" y="1828800"/>
            <a:ext cx="7658102" cy="4876801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Karagiorgou</a:t>
            </a:r>
            <a:r>
              <a:rPr lang="en-US" dirty="0"/>
              <a:t>, S.,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A MapReduce based k-NN joins probabilistic classifier. In </a:t>
            </a:r>
            <a:r>
              <a:rPr lang="en-US" i="1" dirty="0"/>
              <a:t>2015 IEEE International Conference on Big Data (Big Data), 2015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Indexing geolocated time series data. In </a:t>
            </a:r>
            <a:r>
              <a:rPr lang="en-US" i="1" dirty="0"/>
              <a:t>Proceedings of the 25th ACM SIGSPATIAL International Conference on Advances in Geographic Information Systems, 2017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Scalable hybrid similarity join over geolocated time series. In </a:t>
            </a:r>
            <a:r>
              <a:rPr lang="en-US" i="1" dirty="0"/>
              <a:t>Proceedings of the 26th ACM SIGSPATIAL International Conference on Advances in Geographic Information Systems, 2018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Karagiorgou</a:t>
            </a:r>
            <a:r>
              <a:rPr lang="en-US" dirty="0"/>
              <a:t>, S.,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FML-</a:t>
            </a:r>
            <a:r>
              <a:rPr lang="en-US" dirty="0" err="1"/>
              <a:t>kNN</a:t>
            </a:r>
            <a:r>
              <a:rPr lang="en-US" dirty="0"/>
              <a:t>: scalable machine learning on Big Data using k-nearest neighbor joins. </a:t>
            </a:r>
            <a:r>
              <a:rPr lang="en-US" i="1" dirty="0"/>
              <a:t>Springer</a:t>
            </a:r>
            <a:r>
              <a:rPr lang="en-US" dirty="0"/>
              <a:t> </a:t>
            </a:r>
            <a:r>
              <a:rPr lang="en-US" i="1" dirty="0"/>
              <a:t>Journal of Big Data, 2018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Map-Based Visual Exploration of Geolocated Time Series. In </a:t>
            </a:r>
            <a:r>
              <a:rPr lang="en-US" i="1" dirty="0"/>
              <a:t>EDBT/ICDT Workshops, 2018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Visual Exploration of Geolocated Time Series with Hybrid Indexing. </a:t>
            </a:r>
            <a:r>
              <a:rPr lang="en-US" i="1" dirty="0"/>
              <a:t>Elsevier</a:t>
            </a:r>
            <a:r>
              <a:rPr lang="en-US" dirty="0"/>
              <a:t> </a:t>
            </a:r>
            <a:r>
              <a:rPr lang="en-US" i="1" dirty="0"/>
              <a:t>Big Data Research</a:t>
            </a:r>
            <a:r>
              <a:rPr lang="en-US" dirty="0"/>
              <a:t>, </a:t>
            </a:r>
            <a:r>
              <a:rPr lang="en-US" i="1" dirty="0"/>
              <a:t>2019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Palpanas</a:t>
            </a:r>
            <a:r>
              <a:rPr lang="en-US" dirty="0"/>
              <a:t>, T.,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Local Pair and Bundle Discovery over Co-Evolving Time Series. In </a:t>
            </a:r>
            <a:r>
              <a:rPr lang="en-US" i="1" dirty="0"/>
              <a:t>Proceedings of the 16th International Symposium on Spatial and Temporal Databases, 2019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Palpanas</a:t>
            </a:r>
            <a:r>
              <a:rPr lang="en-US" dirty="0"/>
              <a:t>, T.,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Local Similarity Search on Geolocated Time Series Using Hybrid Indexing. In </a:t>
            </a:r>
            <a:r>
              <a:rPr lang="en-US" i="1" dirty="0"/>
              <a:t>Proceedings of the 27th ACM SIGSPATIAL International Conference on Advances in Geographic Information Systems, 2019</a:t>
            </a:r>
            <a:endParaRPr lang="en-US" dirty="0"/>
          </a:p>
          <a:p>
            <a:pPr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83A8C-B438-EE4D-B948-11F5ECF86B2F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D30748-5311-6D44-9304-677FB8B57F8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9405B-0159-CC49-93BE-E4DE1212EB8F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01970-3B2F-FF4E-A01E-77C4AC6AAAA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578641-CD0C-3D47-B316-EB328575A64B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2C692-66E5-CD4D-BB4D-71D766B67C1B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6F3B1-E069-2441-A543-ED658F498B96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18A0C3EF-CBC6-EB43-8370-491CD8F29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799"/>
            <a:ext cx="7962900" cy="12176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Conclusions and Future Work (III/III)</a:t>
            </a:r>
            <a:br>
              <a:rPr lang="en-US" altLang="en-US" sz="4000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Publications</a:t>
            </a:r>
            <a:endParaRPr lang="el-GR" alt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F9E87-F681-AA4B-8018-7399CB2FE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884658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Thank you!</a:t>
            </a:r>
          </a:p>
          <a:p>
            <a:pPr marL="0" indent="0">
              <a:buNone/>
            </a:pPr>
            <a:r>
              <a:rPr lang="en-US" sz="4400" i="1" dirty="0">
                <a:solidFill>
                  <a:schemeClr val="bg1">
                    <a:lumMod val="65000"/>
                  </a:schemeClr>
                </a:solidFill>
              </a:rPr>
              <a:t>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Visual Exploration of Geolocated Time Series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5299408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Efficient visual exploration of very</a:t>
            </a:r>
            <a:r>
              <a:rPr lang="en-US" b="1" dirty="0">
                <a:sym typeface="Gill Sans" pitchFamily="-84" charset="0"/>
              </a:rPr>
              <a:t> large </a:t>
            </a:r>
            <a:r>
              <a:rPr lang="en-US" dirty="0" err="1">
                <a:sym typeface="Gill Sans" pitchFamily="-84" charset="0"/>
              </a:rPr>
              <a:t>geoTS</a:t>
            </a:r>
            <a:r>
              <a:rPr lang="en-US" dirty="0">
                <a:sym typeface="Gill Sans" pitchFamily="-84" charset="0"/>
              </a:rPr>
              <a:t> datasets</a:t>
            </a:r>
            <a:endParaRPr lang="el-GR" dirty="0">
              <a:sym typeface="Gill Sans" pitchFamily="-84" charset="0"/>
            </a:endParaRPr>
          </a:p>
          <a:p>
            <a:pPr marL="382588" lvl="1" indent="334963">
              <a:defRPr/>
            </a:pPr>
            <a:r>
              <a:rPr lang="en-US" dirty="0">
                <a:sym typeface="Gill Sans" pitchFamily="-84" charset="0"/>
              </a:rPr>
              <a:t>Insightful visualizations</a:t>
            </a:r>
          </a:p>
          <a:p>
            <a:pPr marL="382588" lvl="1" indent="334963">
              <a:defRPr/>
            </a:pPr>
            <a:r>
              <a:rPr lang="en-US" dirty="0">
                <a:sym typeface="Gill Sans" pitchFamily="-84" charset="0"/>
              </a:rPr>
              <a:t>Should allow interactive exploration</a:t>
            </a:r>
          </a:p>
          <a:p>
            <a:pPr marL="382588" lvl="1" indent="334963">
              <a:defRPr/>
            </a:pPr>
            <a:r>
              <a:rPr lang="en-US" b="1" dirty="0">
                <a:sym typeface="Gill Sans" pitchFamily="-84" charset="0"/>
              </a:rPr>
              <a:t>Computationally expensive</a:t>
            </a:r>
          </a:p>
          <a:p>
            <a:pPr marL="49086" indent="334963">
              <a:defRPr/>
            </a:pPr>
            <a:r>
              <a:rPr lang="en-US" dirty="0">
                <a:sym typeface="Gill Sans" pitchFamily="-84" charset="0"/>
              </a:rPr>
              <a:t>Large datasets</a:t>
            </a:r>
          </a:p>
          <a:p>
            <a:pPr marL="382588" lvl="1" indent="334963">
              <a:defRPr/>
            </a:pPr>
            <a:r>
              <a:rPr lang="en-US" b="1" dirty="0">
                <a:sym typeface="Gill Sans" pitchFamily="-84" charset="0"/>
              </a:rPr>
              <a:t>Horizontally</a:t>
            </a:r>
            <a:r>
              <a:rPr lang="en-US" dirty="0">
                <a:sym typeface="Gill Sans" pitchFamily="-84" charset="0"/>
              </a:rPr>
              <a:t> (length of time series) </a:t>
            </a:r>
          </a:p>
          <a:p>
            <a:pPr marL="382588" lvl="1" indent="334963">
              <a:defRPr/>
            </a:pPr>
            <a:r>
              <a:rPr lang="en-US" b="1" dirty="0">
                <a:sym typeface="Gill Sans" pitchFamily="-84" charset="0"/>
              </a:rPr>
              <a:t>Vertically</a:t>
            </a:r>
            <a:r>
              <a:rPr lang="en-US" dirty="0">
                <a:sym typeface="Gill Sans" pitchFamily="-84" charset="0"/>
              </a:rPr>
              <a:t> (number of time series)</a:t>
            </a:r>
          </a:p>
          <a:p>
            <a:pPr marL="49086" indent="334963">
              <a:defRPr/>
            </a:pPr>
            <a:r>
              <a:rPr lang="en-US" dirty="0">
                <a:sym typeface="Gill Sans" pitchFamily="-84" charset="0"/>
              </a:rPr>
              <a:t>Need to consider both </a:t>
            </a:r>
            <a:r>
              <a:rPr lang="en-US" b="1" dirty="0">
                <a:sym typeface="Gill Sans" pitchFamily="-84" charset="0"/>
              </a:rPr>
              <a:t>spatial distance</a:t>
            </a:r>
            <a:r>
              <a:rPr lang="en-US" dirty="0">
                <a:sym typeface="Gill Sans" pitchFamily="-84" charset="0"/>
              </a:rPr>
              <a:t> and </a:t>
            </a:r>
            <a:r>
              <a:rPr lang="en-US" b="1" dirty="0">
                <a:sym typeface="Gill Sans" pitchFamily="-84" charset="0"/>
              </a:rPr>
              <a:t>time series similarity</a:t>
            </a:r>
          </a:p>
          <a:p>
            <a:pPr marL="382588" lvl="1" indent="334963">
              <a:defRPr/>
            </a:pPr>
            <a:r>
              <a:rPr lang="en-US" dirty="0">
                <a:sym typeface="Gill Sans" pitchFamily="-84" charset="0"/>
              </a:rPr>
              <a:t>Hybrid indexing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3F9BA86-C212-2944-9022-7EC51268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41" y="1828801"/>
            <a:ext cx="2394880" cy="2363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ACE002-6C1A-8546-B18E-436901365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55" y="1828801"/>
            <a:ext cx="2394879" cy="23633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56F7D0-835B-A549-815C-681EA15C8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55" y="1828801"/>
            <a:ext cx="2394879" cy="23633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AF28164-92DB-DB48-AC70-E7135AB4B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55" y="1828801"/>
            <a:ext cx="2394878" cy="23633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389299-28E7-3144-B05E-FD330535D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55" y="1828800"/>
            <a:ext cx="2394878" cy="23633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78E59F-33F1-2C40-BA44-80007501C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4362372"/>
            <a:ext cx="2598062" cy="20605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E1CF4D-E1AA-8E46-BE81-5B452785F50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1E840E-725D-544F-A3B8-CF96640163E9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868B63-A96E-944E-85A4-A54B927118E6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07F9D1-6E7A-7F4D-8C93-B3DBD6B9BD37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3198FE-BFED-9A47-94EC-EA31B5183FE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EB2CFB-433A-3F45-BEB1-ABA7DDEA38E8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DD629A-5D56-1245-8CF1-BC25436A260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F3C611-592E-B942-B171-00A8ADE7B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3250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6075853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Multi-resolution representation</a:t>
            </a:r>
          </a:p>
          <a:p>
            <a:pPr eaLnBrk="1" hangingPunct="1">
              <a:defRPr/>
            </a:pPr>
            <a:r>
              <a:rPr lang="en-US" i="1" dirty="0">
                <a:sym typeface="Gill Sans" pitchFamily="-84" charset="0"/>
              </a:rPr>
              <a:t>Piecewise Aggregate Approximation</a:t>
            </a:r>
            <a:r>
              <a:rPr lang="en-US" dirty="0">
                <a:sym typeface="Gill Sans" pitchFamily="-84" charset="0"/>
              </a:rPr>
              <a:t> (PAA)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Quantize t-axis</a:t>
            </a:r>
          </a:p>
          <a:p>
            <a:pPr>
              <a:defRPr/>
            </a:pPr>
            <a:r>
              <a:rPr lang="en-US" i="1" dirty="0">
                <a:sym typeface="Gill Sans" pitchFamily="-84" charset="0"/>
              </a:rPr>
              <a:t>Symbolic Aggregate </a:t>
            </a:r>
            <a:r>
              <a:rPr lang="en-US" i="1" dirty="0" err="1">
                <a:sym typeface="Gill Sans" pitchFamily="-84" charset="0"/>
              </a:rPr>
              <a:t>approXimation</a:t>
            </a:r>
            <a:r>
              <a:rPr lang="en-US" i="1" dirty="0">
                <a:sym typeface="Gill Sans" pitchFamily="-84" charset="0"/>
              </a:rPr>
              <a:t> </a:t>
            </a:r>
            <a:r>
              <a:rPr lang="en-US" dirty="0">
                <a:sym typeface="Gill Sans" pitchFamily="-84" charset="0"/>
              </a:rPr>
              <a:t>(SAX)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Quantize v-axis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Uses breakpoints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Assumes Gaussian distribution</a:t>
            </a:r>
          </a:p>
          <a:p>
            <a:pPr lvl="1">
              <a:defRPr/>
            </a:pPr>
            <a:r>
              <a:rPr lang="en-US" dirty="0" err="1">
                <a:sym typeface="Gill Sans" pitchFamily="-84" charset="0"/>
              </a:rPr>
              <a:t>Equi</a:t>
            </a:r>
            <a:r>
              <a:rPr lang="en-US" dirty="0">
                <a:sym typeface="Gill Sans" pitchFamily="-84" charset="0"/>
              </a:rPr>
              <a:t>-probable symbols</a:t>
            </a:r>
          </a:p>
          <a:p>
            <a:pPr>
              <a:defRPr/>
            </a:pPr>
            <a:r>
              <a:rPr lang="en-US" i="1" dirty="0">
                <a:sym typeface="Gill Sans" pitchFamily="-84" charset="0"/>
              </a:rPr>
              <a:t>SAX distance lower bound </a:t>
            </a:r>
            <a:r>
              <a:rPr lang="en-US" dirty="0">
                <a:sym typeface="Gill Sans" pitchFamily="-84" charset="0"/>
              </a:rPr>
              <a:t>on Euclidean distance</a:t>
            </a:r>
            <a:endParaRPr lang="en-US" i="1" dirty="0">
              <a:sym typeface="Gill Sans" pitchFamily="-8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5CF910-D2D1-A248-AB52-6B2032F0E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86" y="2471921"/>
            <a:ext cx="2666814" cy="2600143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DFB8A267-4449-4F48-9F33-EBB4BD786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838200"/>
          </a:xfrm>
        </p:spPr>
        <p:txBody>
          <a:bodyPr/>
          <a:lstStyle/>
          <a:p>
            <a:r>
              <a:rPr lang="en-US" dirty="0"/>
              <a:t>APPENDIX: SAX</a:t>
            </a:r>
            <a:endParaRPr lang="en-US" alt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4A7B6-F061-5247-A0A4-0D33E70E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03" y="5746872"/>
            <a:ext cx="5657850" cy="88252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D0253F-B8CB-C44F-9FBB-7A8E8A478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589282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Centralized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Spatial-Only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Two </a:t>
                </a:r>
                <a:r>
                  <a:rPr lang="en-US" sz="2200" dirty="0" err="1">
                    <a:sym typeface="Gill Sans" pitchFamily="-84" charset="0"/>
                  </a:rPr>
                  <a:t>geoTS</a:t>
                </a:r>
                <a:r>
                  <a:rPr lang="en-US" sz="2200" dirty="0">
                    <a:sym typeface="Gill Sans" pitchFamily="-84" charset="0"/>
                  </a:rPr>
                  <a:t> datasets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Build an R-Tree per dataset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Concurrently traversed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Examine same level nodes</a:t>
                </a:r>
                <a:endParaRPr lang="en-US" sz="2000" i="1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both are inner nodes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Recursively run all combinations of their children </a:t>
                </a: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their MBR’s Euclidean distance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endParaRPr lang="en-US" sz="14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one of them is a leaf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Recursively run all combinations with the other node’s children</a:t>
                </a: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both are leaf nodes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Obtain raw </a:t>
                </a:r>
                <a:r>
                  <a:rPr lang="en-US" sz="1600" dirty="0" err="1">
                    <a:sym typeface="Gill Sans" pitchFamily="-84" charset="0"/>
                  </a:rPr>
                  <a:t>geoTS</a:t>
                </a:r>
                <a:r>
                  <a:rPr lang="en-US" sz="1600" dirty="0">
                    <a:sym typeface="Gill Sans" pitchFamily="-84" charset="0"/>
                  </a:rPr>
                  <a:t> and check all combinations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they satisfy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add them to the result </a:t>
                </a: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804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4FBDBC-8EDF-314C-8B4F-4716B64DF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1921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Centralized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Time Series-Only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581901" cy="44196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Two </a:t>
                </a:r>
                <a:r>
                  <a:rPr lang="en-US" sz="2200" dirty="0" err="1">
                    <a:sym typeface="Gill Sans" pitchFamily="-84" charset="0"/>
                  </a:rPr>
                  <a:t>iSAX</a:t>
                </a:r>
                <a:r>
                  <a:rPr lang="en-US" sz="2200" dirty="0">
                    <a:sym typeface="Gill Sans" pitchFamily="-84" charset="0"/>
                  </a:rPr>
                  <a:t> indices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Concurrently traverse each tree starting from root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Examine same level nodes</a:t>
                </a:r>
                <a:endParaRPr lang="en-US" sz="2000" i="1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both are inner nodes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Recursively run all combinations of their children </a:t>
                </a: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their SAX distance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sz="14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one of them is a leaf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Recursively run all combinations with the other node’s children</a:t>
                </a: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both are leaf nodes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Obtain raw </a:t>
                </a:r>
                <a:r>
                  <a:rPr lang="en-US" sz="1600" dirty="0" err="1">
                    <a:sym typeface="Gill Sans" pitchFamily="-84" charset="0"/>
                  </a:rPr>
                  <a:t>geoTS</a:t>
                </a:r>
                <a:r>
                  <a:rPr lang="en-US" sz="1600" dirty="0">
                    <a:sym typeface="Gill Sans" pitchFamily="-84" charset="0"/>
                  </a:rPr>
                  <a:t> and check all combinations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they satisfy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add them to the result </a:t>
                </a:r>
              </a:p>
              <a:p>
                <a:pPr lvl="2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581901" cy="4419600"/>
              </a:xfrm>
              <a:blipFill>
                <a:blip r:embed="rId3"/>
                <a:stretch>
                  <a:fillRect l="-836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63BBDB-2D37-A24C-95FB-64151CBAD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468404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Centralized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Hybrid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4762501" cy="44196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Two BTSR-Tree indices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Deviation MBTS</a:t>
                </a:r>
              </a:p>
              <a:p>
                <a:pPr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Traverse each tree starting from root</a:t>
                </a:r>
              </a:p>
              <a:p>
                <a:pPr lvl="1">
                  <a:defRPr/>
                </a:pPr>
                <a:r>
                  <a:rPr lang="en-US" sz="2000" i="1" dirty="0">
                    <a:sym typeface="Gill Sans" pitchFamily="-84" charset="0"/>
                  </a:rPr>
                  <a:t>If both are inner nodes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Recursively run all combinations of their children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they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and their deviation MBTS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sz="2000" i="1" dirty="0">
                    <a:sym typeface="Gill Sans" pitchFamily="-84" charset="0"/>
                  </a:rPr>
                  <a:t>If one of them is a leaf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Recursively run all combinations with the other node’s children</a:t>
                </a:r>
              </a:p>
              <a:p>
                <a:pPr lvl="1">
                  <a:defRPr/>
                </a:pPr>
                <a:r>
                  <a:rPr lang="en-US" sz="2000" i="1" dirty="0">
                    <a:sym typeface="Gill Sans" pitchFamily="-84" charset="0"/>
                  </a:rPr>
                  <a:t>If both are leaf nodes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Obtain raw </a:t>
                </a:r>
                <a:r>
                  <a:rPr lang="en-US" sz="1800" dirty="0" err="1">
                    <a:sym typeface="Gill Sans" pitchFamily="-84" charset="0"/>
                  </a:rPr>
                  <a:t>geoTS</a:t>
                </a:r>
                <a:r>
                  <a:rPr lang="en-US" sz="1800" dirty="0">
                    <a:sym typeface="Gill Sans" pitchFamily="-84" charset="0"/>
                  </a:rPr>
                  <a:t> and check all combinations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they satisfy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r>
                  <a:rPr lang="en-US" sz="18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sz="1800" dirty="0">
                    <a:sym typeface="Gill Sans" pitchFamily="-84" charset="0"/>
                  </a:rPr>
                  <a:t> add them to the result </a:t>
                </a: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4762501" cy="4419600"/>
              </a:xfrm>
              <a:blipFill>
                <a:blip r:embed="rId3"/>
                <a:stretch>
                  <a:fillRect l="-26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D9F007-AC5B-894C-A454-8420F93D8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73" y="2438400"/>
            <a:ext cx="3681355" cy="1041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C9FED-1B43-F248-A40E-592213B2E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72" y="2375035"/>
            <a:ext cx="30607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237DF-4A96-3B4B-844B-3F14528D6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0" y="3480070"/>
            <a:ext cx="2552700" cy="21209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7C7A49-574A-B04E-9384-3C00CB1C8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928436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Distributed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Minimize Data Shuffling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658101" cy="4419600"/>
          </a:xfrm>
        </p:spPr>
        <p:txBody>
          <a:bodyPr/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Minimize shuffling during phase 2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Avoid transmitting all data contained in bands and boxes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Intermediate </a:t>
            </a:r>
            <a:r>
              <a:rPr lang="en-US" i="1" dirty="0">
                <a:sym typeface="Gill Sans" pitchFamily="-84" charset="0"/>
              </a:rPr>
              <a:t>filtering</a:t>
            </a:r>
            <a:r>
              <a:rPr lang="en-US" dirty="0">
                <a:sym typeface="Gill Sans" pitchFamily="-84" charset="0"/>
              </a:rPr>
              <a:t> step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Build </a:t>
            </a:r>
            <a:r>
              <a:rPr lang="en-US" i="1" dirty="0">
                <a:sym typeface="Gill Sans" pitchFamily="-84" charset="0"/>
              </a:rPr>
              <a:t>temporary</a:t>
            </a:r>
            <a:r>
              <a:rPr lang="en-US" dirty="0">
                <a:sym typeface="Gill Sans" pitchFamily="-84" charset="0"/>
              </a:rPr>
              <a:t> BTSR-Tree for each band and box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Only shuffle </a:t>
            </a:r>
            <a:r>
              <a:rPr lang="en-US" i="1" dirty="0">
                <a:sym typeface="Gill Sans" pitchFamily="-84" charset="0"/>
              </a:rPr>
              <a:t>structures</a:t>
            </a:r>
            <a:r>
              <a:rPr lang="en-US" dirty="0">
                <a:sym typeface="Gill Sans" pitchFamily="-84" charset="0"/>
              </a:rPr>
              <a:t> of temporary indices among workers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Omit raw data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Run HSJ on temporary BTSR-Trees and obtain MBR pairs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Return MBR pairs to their initial workers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Obtain contained data from temporary BTSR-Trees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Only shuffle the reduced data during phase 2</a:t>
            </a: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41FCEA-F440-CC4F-8A22-F6E95D9FC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224013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APPENDIX: HSJ # Results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Distributed</a:t>
            </a:r>
            <a:endParaRPr lang="en-US" alt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DB92D2-3227-8B4F-9AB6-70E694682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84" y="2060814"/>
            <a:ext cx="2838429" cy="20057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1EFD49-46C6-8940-B853-CFD7C2BD7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76" y="4167279"/>
            <a:ext cx="2834136" cy="20027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F72162-238F-AC47-A1FA-F7C9BF4B1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96" y="2082585"/>
            <a:ext cx="2838428" cy="20057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E09E01-747B-3A47-8B81-A77BF6284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488" y="4189050"/>
            <a:ext cx="2834135" cy="200274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F91700-6333-B44D-9A13-C9EDF3509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908042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1430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APPENDIX: Bundle Summary Computation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Step 1: BTSR-Tree Index Traversal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028700" y="1909728"/>
            <a:ext cx="75819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7550" indent="-35877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8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17550" indent="35242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28750" indent="-3746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-3683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buFont typeface="Franklin Gothic Book" panose="020B0503020102020204" pitchFamily="34" charset="0"/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idx="1"/>
          </p:nvPr>
        </p:nvSpPr>
        <p:spPr>
          <a:xfrm>
            <a:off x="1028700" y="1909728"/>
            <a:ext cx="7505700" cy="441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Input</a:t>
            </a:r>
            <a:r>
              <a:rPr lang="en-US" dirty="0">
                <a:sym typeface="Gill Sans" pitchFamily="-84" charset="0"/>
              </a:rPr>
              <a:t>: Current visible map area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Insert the children nodes of the root in a queue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sym typeface="Gill Sans" pitchFamily="-84" charset="0"/>
              </a:rPr>
              <a:t>Loop over the generated list</a:t>
            </a:r>
          </a:p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sym typeface="Gill Sans" pitchFamily="-84" charset="0"/>
              </a:rPr>
              <a:t>If a child is an inner node:</a:t>
            </a: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lvl="2">
              <a:defRPr/>
            </a:pPr>
            <a:r>
              <a:rPr lang="en-US" sz="1600" dirty="0">
                <a:solidFill>
                  <a:schemeClr val="tx1"/>
                </a:solidFill>
                <a:sym typeface="Gill Sans" pitchFamily="-84" charset="0"/>
              </a:rPr>
              <a:t>For each of its children nodes:</a:t>
            </a:r>
          </a:p>
          <a:p>
            <a:pPr lvl="3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If the query rectangle fully contains its MBR:</a:t>
            </a:r>
            <a:endParaRPr lang="en-US" sz="1600" dirty="0">
              <a:solidFill>
                <a:schemeClr val="tx1"/>
              </a:solidFill>
              <a:sym typeface="Gill Sans" pitchFamily="-84" charset="0"/>
            </a:endParaRPr>
          </a:p>
          <a:p>
            <a:pPr lvl="4">
              <a:defRPr/>
            </a:pPr>
            <a:r>
              <a:rPr lang="en-US" sz="1300" dirty="0">
                <a:solidFill>
                  <a:schemeClr val="tx1"/>
                </a:solidFill>
                <a:sym typeface="Gill Sans" pitchFamily="-84" charset="0"/>
              </a:rPr>
              <a:t>Add its MBR and MBTS to the result tuples with the following format:</a:t>
            </a:r>
          </a:p>
          <a:p>
            <a:pPr lvl="4">
              <a:defRPr/>
            </a:pP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lvl="3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Else, if the query rectangle overlaps with its MBR:</a:t>
            </a:r>
          </a:p>
          <a:p>
            <a:pPr lvl="4">
              <a:defRPr/>
            </a:pPr>
            <a:r>
              <a:rPr lang="en-US" sz="1300" dirty="0">
                <a:solidFill>
                  <a:schemeClr val="tx1"/>
                </a:solidFill>
                <a:sym typeface="Gill Sans" pitchFamily="-84" charset="0"/>
              </a:rPr>
              <a:t>Add its children nodes to the queue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Finally, forward the result tuples to the next step</a:t>
            </a: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F7E5A-FC94-DD44-8FD5-7AA6C5871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42" y="4343400"/>
            <a:ext cx="3620110" cy="3596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891F5-FF8F-3D43-AA0E-B1BAE88BD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7597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APPENDIX: Bundle Summary Computation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Step 2: Bundles Clustering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028700" y="1909728"/>
            <a:ext cx="75819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7550" indent="-35877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8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17550" indent="35242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28750" indent="-3746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-3683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buFont typeface="Franklin Gothic Book" panose="020B0503020102020204" pitchFamily="34" charset="0"/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90FACE0-3D80-2F46-A0B0-9F558018DB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8700" y="1909728"/>
            <a:ext cx="7505700" cy="441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sym typeface="Gill Sans" pitchFamily="-84" charset="0"/>
              </a:rPr>
              <a:t>For each received tuple:</a:t>
            </a:r>
          </a:p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sym typeface="Gill Sans" pitchFamily="-84" charset="0"/>
              </a:rPr>
              <a:t>For each MBTS of the tuple:</a:t>
            </a: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lvl="2">
              <a:defRPr/>
            </a:pPr>
            <a:r>
              <a:rPr lang="en-US" sz="1600" dirty="0">
                <a:solidFill>
                  <a:schemeClr val="tx1"/>
                </a:solidFill>
                <a:sym typeface="Gill Sans" pitchFamily="-84" charset="0"/>
              </a:rPr>
              <a:t>Calculate the average time series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Add it to a list of tuples of the following format:</a:t>
            </a:r>
          </a:p>
          <a:p>
            <a:pPr marL="1054100" lvl="3" indent="0">
              <a:buNone/>
              <a:defRPr/>
            </a:pP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Run </a:t>
            </a: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k-means 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clustering using the average time series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Finally, forward the clustered tuples to the next step</a:t>
            </a: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A6AF57-434E-5543-8204-6321713C0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7"/>
          <a:stretch/>
        </p:blipFill>
        <p:spPr>
          <a:xfrm>
            <a:off x="3052781" y="3322500"/>
            <a:ext cx="2209800" cy="3158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1BD037-3C5A-184B-97AA-24DCEF6EE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371546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APPENDIX: Bundle Summary Computation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Step 3: Bundles Calculation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028700" y="1909728"/>
            <a:ext cx="75819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7550" indent="-35877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8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17550" indent="35242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28750" indent="-3746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-3683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buFont typeface="Franklin Gothic Book" panose="020B0503020102020204" pitchFamily="34" charset="0"/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276391EF-8240-3440-941F-CC3EF27442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8700" y="1909728"/>
            <a:ext cx="7581900" cy="441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For each received cluster of tuples: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For each tuple of the cluster:</a:t>
            </a:r>
          </a:p>
          <a:p>
            <a:pPr lvl="2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Update its MBTS (bundle)</a:t>
            </a:r>
          </a:p>
          <a:p>
            <a:pPr lvl="2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Update its MBRs and MBR counts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Add the MBTS and MBRs to the results tuples of the following format:</a:t>
            </a:r>
          </a:p>
          <a:p>
            <a:pPr lvl="1">
              <a:defRPr/>
            </a:pP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Finally, return the final resulting tuples </a:t>
            </a:r>
          </a:p>
          <a:p>
            <a:pPr lvl="1">
              <a:defRPr/>
            </a:pP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C512D-0505-8B4B-8DF6-5D19FFF64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95" y="3640914"/>
            <a:ext cx="3822700" cy="406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8CFB92-9EE5-2D40-8730-5B9ED2FB4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440720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Pair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Sweep Line Algorithm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sz="2400" b="1" dirty="0">
                    <a:sym typeface="Gill Sans" pitchFamily="-84" charset="0"/>
                  </a:rPr>
                  <a:t>Input</a:t>
                </a:r>
                <a:r>
                  <a:rPr lang="en-US" sz="2400" dirty="0">
                    <a:sym typeface="Gill Sans" pitchFamily="-84" charset="0"/>
                  </a:rPr>
                  <a:t>: a set of co-evolving time series,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400" dirty="0">
                    <a:sym typeface="Gill Sans" pitchFamily="-84" charset="0"/>
                  </a:rPr>
                  <a:t> </a:t>
                </a:r>
                <a:r>
                  <a:rPr lang="en-US" sz="2400" dirty="0">
                    <a:sym typeface="Gill Sans" pitchFamily="-8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n-US" sz="24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Iterate over each time stamp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. For each one: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subset of time series within two adjacent bins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all candidate pairs </a:t>
                </a:r>
                <a:r>
                  <a:rPr lang="en-US" sz="2000" dirty="0" err="1">
                    <a:sym typeface="Gill Sans" pitchFamily="-84" charset="0"/>
                  </a:rPr>
                  <a:t>w.r.t.</a:t>
                </a:r>
                <a:r>
                  <a:rPr lang="en-US" sz="20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l-GR" sz="2000" dirty="0">
                    <a:sym typeface="Gill Sans" pitchFamily="-84" charset="0"/>
                  </a:rPr>
                  <a:t> </a:t>
                </a:r>
                <a:r>
                  <a:rPr lang="en-US" sz="2000" dirty="0">
                    <a:sym typeface="Gill Sans" pitchFamily="-84" charset="0"/>
                  </a:rPr>
                  <a:t>using value range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For each pair: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not part of the results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Verify by expanding horizontally, right-wise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l-GR" sz="1600" dirty="0">
                    <a:sym typeface="Gill Sans" pitchFamily="-84" charset="0"/>
                  </a:rPr>
                  <a:t> </a:t>
                </a:r>
                <a:r>
                  <a:rPr lang="en-US" sz="1600" dirty="0">
                    <a:sym typeface="Gill Sans" pitchFamily="-84" charset="0"/>
                  </a:rPr>
                  <a:t>stops being satisfied</a:t>
                </a: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pair to the results</a:t>
                </a:r>
              </a:p>
              <a:p>
                <a:pPr marL="0" indent="0">
                  <a:buNone/>
                  <a:defRPr/>
                </a:pPr>
                <a:endParaRPr lang="en-US" sz="16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965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97B344-EAF3-974D-9DEC-D15696089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55116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Local Similarity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5147196" cy="4419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TS similarity search thoroughly researched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Euclidean distance, dynamic time warping 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Local similarity</a:t>
            </a:r>
            <a:r>
              <a:rPr lang="en-US" dirty="0">
                <a:sym typeface="Gill Sans" pitchFamily="-84" charset="0"/>
              </a:rPr>
              <a:t>: Similar values during one or more intervals 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Discover </a:t>
            </a:r>
            <a:r>
              <a:rPr lang="en-US" b="1" dirty="0">
                <a:sym typeface="Gill Sans" pitchFamily="-84" charset="0"/>
              </a:rPr>
              <a:t>pairs</a:t>
            </a:r>
            <a:r>
              <a:rPr lang="en-US" dirty="0">
                <a:sym typeface="Gill Sans" pitchFamily="-84" charset="0"/>
              </a:rPr>
              <a:t> or </a:t>
            </a:r>
            <a:r>
              <a:rPr lang="en-US" b="1" dirty="0">
                <a:sym typeface="Gill Sans" pitchFamily="-84" charset="0"/>
              </a:rPr>
              <a:t>bundles</a:t>
            </a:r>
            <a:r>
              <a:rPr lang="en-US" dirty="0">
                <a:sym typeface="Gill Sans" pitchFamily="-84" charset="0"/>
              </a:rPr>
              <a:t> (groups) of </a:t>
            </a:r>
            <a:r>
              <a:rPr lang="en-US" b="1" dirty="0">
                <a:sym typeface="Gill Sans" pitchFamily="-84" charset="0"/>
              </a:rPr>
              <a:t>locally similar</a:t>
            </a:r>
            <a:r>
              <a:rPr lang="en-US" dirty="0">
                <a:sym typeface="Gill Sans" pitchFamily="-84" charset="0"/>
              </a:rPr>
              <a:t> subsequences</a:t>
            </a:r>
            <a:endParaRPr lang="el-GR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Reveal similar patterns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Identify similar trends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Computationally expensive</a:t>
            </a:r>
            <a:endParaRPr lang="en-US" dirty="0"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Hybrid local similarity search 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Both on </a:t>
            </a:r>
            <a:r>
              <a:rPr lang="en-US" b="1" dirty="0">
                <a:sym typeface="Gill Sans" pitchFamily="-84" charset="0"/>
              </a:rPr>
              <a:t>spatial proximity </a:t>
            </a:r>
            <a:r>
              <a:rPr lang="en-US" dirty="0">
                <a:sym typeface="Gill Sans" pitchFamily="-84" charset="0"/>
              </a:rPr>
              <a:t>and time series </a:t>
            </a:r>
            <a:r>
              <a:rPr lang="en-US" b="1" dirty="0">
                <a:sym typeface="Gill Sans" pitchFamily="-84" charset="0"/>
              </a:rPr>
              <a:t>local similarity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Hybrid indexing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04CCA0-AC74-1E4A-B524-2602F0E3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832" y="1337944"/>
            <a:ext cx="2705232" cy="7956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03CF2F-79A9-5447-90E4-5DDA22EFF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854" y="2210947"/>
            <a:ext cx="2537386" cy="16619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8094AD-2D6E-3A4A-8B9B-B13EAEF45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0388" y="4283797"/>
            <a:ext cx="1938991" cy="19412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47038-F865-B348-890A-70CB34780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0388" y="4279934"/>
            <a:ext cx="1937720" cy="1949236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DA9854D5-A2D2-A842-BB85-6FB13224E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58" y="3941319"/>
            <a:ext cx="2211716" cy="24580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7BABD9F-D793-2A43-974F-343D991A2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2198" y="3925447"/>
            <a:ext cx="2228843" cy="24753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FC7FBDF-8967-C942-B6DE-4F1367AE4594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03D909-32EA-6E4C-8821-B9D26B478DC4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43F5E5-5F79-C447-AD69-CF089AFDF5D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AE3AAD-C02C-4845-B1D1-9CBA284E897F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08AC14-ADFD-0648-9880-FB06A22AC29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6F30C2-0DD2-2B41-9C63-6C5A1D48B8E7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46730-2B09-0A44-9593-714E330AAA5C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5F958-A562-AE41-8B73-520B2F732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22615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Pair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Checkpoint Algorithm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ABF3D48D-5028-1C43-809D-ACE971621A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sz="2400" b="1" dirty="0">
                    <a:sym typeface="Gill Sans" pitchFamily="-84" charset="0"/>
                  </a:rPr>
                  <a:t>Input</a:t>
                </a:r>
                <a:r>
                  <a:rPr lang="en-US" sz="2400" dirty="0">
                    <a:sym typeface="Gill Sans" pitchFamily="-84" charset="0"/>
                  </a:rPr>
                  <a:t>: a set of co-evolving time series,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400" dirty="0">
                    <a:sym typeface="Gill Sans" pitchFamily="-84" charset="0"/>
                  </a:rPr>
                  <a:t> </a:t>
                </a:r>
                <a:r>
                  <a:rPr lang="en-US" sz="2400" dirty="0">
                    <a:sym typeface="Gill Sans" pitchFamily="-8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n-US" sz="24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Optimally place checkpoints per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400" dirty="0">
                    <a:sym typeface="Gill Sans" pitchFamily="-84" charset="0"/>
                  </a:rPr>
                  <a:t> </a:t>
                </a:r>
                <a:r>
                  <a:rPr lang="en-US" sz="2400" dirty="0">
                    <a:sym typeface="Gill Sans" pitchFamily="-84" charset="0"/>
                  </a:rPr>
                  <a:t>timestamps</a:t>
                </a: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Iterate over each checkpoint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𝑐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. For each one: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subset of time series within two adjacent bins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all candidate pairs </a:t>
                </a:r>
                <a:r>
                  <a:rPr lang="en-US" sz="2000" dirty="0" err="1">
                    <a:sym typeface="Gill Sans" pitchFamily="-84" charset="0"/>
                  </a:rPr>
                  <a:t>w.r.t.</a:t>
                </a:r>
                <a:r>
                  <a:rPr lang="en-US" sz="20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l-GR" sz="2000" dirty="0">
                    <a:sym typeface="Gill Sans" pitchFamily="-84" charset="0"/>
                  </a:rPr>
                  <a:t> </a:t>
                </a:r>
                <a:r>
                  <a:rPr lang="en-US" sz="2000" dirty="0">
                    <a:sym typeface="Gill Sans" pitchFamily="-84" charset="0"/>
                  </a:rPr>
                  <a:t>using value range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For each pair: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not part of the results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Verify by expanding horizontally, first left-wise, then right-wise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l-GR" sz="1600" dirty="0">
                    <a:sym typeface="Gill Sans" pitchFamily="-84" charset="0"/>
                  </a:rPr>
                  <a:t> </a:t>
                </a:r>
                <a:r>
                  <a:rPr lang="en-US" sz="1600" dirty="0">
                    <a:sym typeface="Gill Sans" pitchFamily="-84" charset="0"/>
                  </a:rPr>
                  <a:t>stops being satisfied</a:t>
                </a: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pair to the results</a:t>
                </a: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ABF3D48D-5028-1C43-809D-ACE971621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965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42CD53-DA58-A947-AFD4-1D5A087C3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215560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Bundle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Sweep Line Algorithm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65CC7050-2616-DE45-919F-405C50D240F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sz="2400" b="1" dirty="0">
                    <a:sym typeface="Gill Sans" pitchFamily="-84" charset="0"/>
                  </a:rPr>
                  <a:t>Input</a:t>
                </a:r>
                <a:r>
                  <a:rPr lang="en-US" sz="2400" dirty="0">
                    <a:sym typeface="Gill Sans" pitchFamily="-84" charset="0"/>
                  </a:rPr>
                  <a:t>: a set of co-evolving time series,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,</a:t>
                </a:r>
                <a:r>
                  <a:rPr lang="el-GR" sz="24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24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Iterate over each timestamp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. For each one: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subset of time series within two adjacent bins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all candidate bundles </a:t>
                </a:r>
                <a:r>
                  <a:rPr lang="en-US" sz="2000" dirty="0" err="1">
                    <a:sym typeface="Gill Sans" pitchFamily="-84" charset="0"/>
                  </a:rPr>
                  <a:t>w.r.t.</a:t>
                </a:r>
                <a:r>
                  <a:rPr lang="en-US" sz="20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n-US" sz="20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r>
                  <a:rPr lang="el-GR" sz="2000" dirty="0">
                    <a:sym typeface="Gill Sans" pitchFamily="-84" charset="0"/>
                  </a:rPr>
                  <a:t> </a:t>
                </a:r>
                <a:r>
                  <a:rPr lang="en-US" sz="2000" dirty="0">
                    <a:sym typeface="Gill Sans" pitchFamily="-84" charset="0"/>
                  </a:rPr>
                  <a:t>using value range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For each bundle: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not part of the results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Verify by expanding horizontally, right-wise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bundle size is reduced check current against </a:t>
                </a:r>
                <a14:m>
                  <m:oMath xmlns:m="http://schemas.openxmlformats.org/officeDocument/2006/math">
                    <m:r>
                      <a:rPr lang="el-GR" sz="16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1600" dirty="0">
                  <a:sym typeface="Gill Sans" pitchFamily="-84" charset="0"/>
                </a:endParaRP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bundle to the results and continue with the smaller one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When bundle size less than </a:t>
                </a:r>
                <a14:m>
                  <m:oMath xmlns:m="http://schemas.openxmlformats.org/officeDocument/2006/math">
                    <m:r>
                      <a:rPr lang="el-GR" sz="16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1600" dirty="0">
                  <a:sym typeface="Gill Sans" pitchFamily="-84" charset="0"/>
                </a:endParaRP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bundle to the results</a:t>
                </a: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65CC7050-2616-DE45-919F-405C50D24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965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4B2DF1-A258-234C-9A28-49A23C36D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983574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Bundle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Checkpoint Algorithm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38ECA232-5B0E-B441-BB09-21C816ABA6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>
                <a:normAutofit lnSpcReduction="10000"/>
              </a:bodyPr>
              <a:lstStyle/>
              <a:p>
                <a:pPr>
                  <a:defRPr/>
                </a:pPr>
                <a:r>
                  <a:rPr lang="en-US" sz="2400" b="1" dirty="0">
                    <a:sym typeface="Gill Sans" pitchFamily="-84" charset="0"/>
                  </a:rPr>
                  <a:t>Input</a:t>
                </a:r>
                <a:r>
                  <a:rPr lang="en-US" sz="2400" dirty="0">
                    <a:sym typeface="Gill Sans" pitchFamily="-84" charset="0"/>
                  </a:rPr>
                  <a:t>: a set of co-evolving time series,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,</a:t>
                </a:r>
                <a:r>
                  <a:rPr lang="el-GR" sz="24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24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Optimally place checkpoints per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400" dirty="0">
                    <a:sym typeface="Gill Sans" pitchFamily="-84" charset="0"/>
                  </a:rPr>
                  <a:t> </a:t>
                </a:r>
                <a:r>
                  <a:rPr lang="en-US" sz="2400" dirty="0">
                    <a:sym typeface="Gill Sans" pitchFamily="-84" charset="0"/>
                  </a:rPr>
                  <a:t>timestamps</a:t>
                </a: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Iterate over each checkpoint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𝑐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. For each one: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subset of time series within two adjacent bins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all candidate bundles </a:t>
                </a:r>
                <a:r>
                  <a:rPr lang="en-US" sz="2000" dirty="0" err="1">
                    <a:sym typeface="Gill Sans" pitchFamily="-84" charset="0"/>
                  </a:rPr>
                  <a:t>w.r.t.</a:t>
                </a:r>
                <a:r>
                  <a:rPr lang="en-US" sz="20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n-US" sz="20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r>
                  <a:rPr lang="el-GR" sz="2000" dirty="0">
                    <a:sym typeface="Gill Sans" pitchFamily="-84" charset="0"/>
                  </a:rPr>
                  <a:t> </a:t>
                </a:r>
                <a:r>
                  <a:rPr lang="en-US" sz="2000" dirty="0">
                    <a:sym typeface="Gill Sans" pitchFamily="-84" charset="0"/>
                  </a:rPr>
                  <a:t>using value range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For each bundle: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not part of the results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Verify by expanding horizontally, first left-wise, then right-wise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bundle size is reduced check current against </a:t>
                </a:r>
                <a14:m>
                  <m:oMath xmlns:m="http://schemas.openxmlformats.org/officeDocument/2006/math">
                    <m:r>
                      <a:rPr lang="el-GR" sz="16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1600" dirty="0">
                  <a:sym typeface="Gill Sans" pitchFamily="-84" charset="0"/>
                </a:endParaRP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bundle to the results and continue with the smaller one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When bundle size less than </a:t>
                </a:r>
                <a14:m>
                  <m:oMath xmlns:m="http://schemas.openxmlformats.org/officeDocument/2006/math">
                    <m:r>
                      <a:rPr lang="el-GR" sz="16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1600" dirty="0">
                  <a:sym typeface="Gill Sans" pitchFamily="-84" charset="0"/>
                </a:endParaRP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bundle to the results</a:t>
                </a: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38ECA232-5B0E-B441-BB09-21C816ABA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965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C9D506-5628-C747-A8EF-BABF8CE1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218219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6581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en-US" sz="3600" dirty="0"/>
                  <a:t>APPENDIX: LS-Queries Using the BTSR-Tree</a:t>
                </a:r>
                <a:br>
                  <a:rPr lang="en-US" altLang="en-US" dirty="0"/>
                </a:br>
                <a:r>
                  <a:rPr lang="en-US" altLang="en-US" sz="3100" i="1" dirty="0">
                    <a:solidFill>
                      <a:schemeClr val="bg1">
                        <a:lumMod val="65000"/>
                      </a:schemeClr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endParaRPr lang="el-GR" alt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4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658100" cy="1143000"/>
              </a:xfrm>
              <a:blipFill>
                <a:blip r:embed="rId3"/>
                <a:stretch>
                  <a:fillRect l="-1821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439202" cy="44196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Start by calculating checkpoints</a:t>
                </a: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Loop over root children in a list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If current node is not a leaf, loop over its children nodes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𝑚𝑖𝑛𝑑𝑖𝑠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𝜌</m:t>
                    </m:r>
                  </m:oMath>
                </a14:m>
                <a:r>
                  <a:rPr lang="el-GR" sz="1800" dirty="0">
                    <a:sym typeface="Gill Sans" pitchFamily="-84" charset="0"/>
                  </a:rPr>
                  <a:t> </a:t>
                </a:r>
                <a:r>
                  <a:rPr lang="en-US" sz="1800" dirty="0">
                    <a:sym typeface="Gill Sans" pitchFamily="-8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𝑉𝑒𝑟𝑖𝑓𝑦𝑀𝐵𝑇𝑆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𝑇𝑟𝑢𝑒</m:t>
                    </m:r>
                  </m:oMath>
                </a14:m>
                <a:r>
                  <a:rPr lang="en-US" sz="1800" dirty="0">
                    <a:sym typeface="Gill Sans" pitchFamily="-84" charset="0"/>
                  </a:rPr>
                  <a:t> 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Add all children back to the list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If current node is a leaf, loop over its raw </a:t>
                </a:r>
                <a:r>
                  <a:rPr lang="en-US" sz="2000" dirty="0" err="1">
                    <a:sym typeface="Gill Sans" pitchFamily="-84" charset="0"/>
                  </a:rPr>
                  <a:t>geoTS</a:t>
                </a:r>
                <a:endParaRPr lang="en-US" sz="18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spatial distance to query is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𝜌</m:t>
                    </m:r>
                  </m:oMath>
                </a14:m>
                <a:r>
                  <a:rPr lang="el-GR" sz="1800" dirty="0">
                    <a:sym typeface="Gill Sans" pitchFamily="-84" charset="0"/>
                  </a:rPr>
                  <a:t> </a:t>
                </a:r>
                <a:r>
                  <a:rPr lang="en-US" sz="1800" dirty="0">
                    <a:sym typeface="Gill Sans" pitchFamily="-84" charset="0"/>
                  </a:rPr>
                  <a:t>and local similarity score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≥</m:t>
                    </m:r>
                    <m: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endParaRPr lang="el-GR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Add current </a:t>
                </a:r>
                <a:r>
                  <a:rPr lang="en-US" sz="1600" dirty="0" err="1">
                    <a:sym typeface="Gill Sans" pitchFamily="-84" charset="0"/>
                  </a:rPr>
                  <a:t>geoTS</a:t>
                </a:r>
                <a:r>
                  <a:rPr lang="en-US" sz="1600" dirty="0">
                    <a:sym typeface="Gill Sans" pitchFamily="-84" charset="0"/>
                  </a:rPr>
                  <a:t> to results 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Finally, </a:t>
                </a:r>
                <a:r>
                  <a:rPr lang="en-US" sz="2200" b="1" dirty="0">
                    <a:sym typeface="Gill Sans" pitchFamily="-84" charset="0"/>
                  </a:rPr>
                  <a:t>return</a:t>
                </a:r>
                <a:r>
                  <a:rPr lang="en-US" sz="2200" dirty="0">
                    <a:sym typeface="Gill Sans" pitchFamily="-84" charset="0"/>
                  </a:rPr>
                  <a:t> the results</a:t>
                </a:r>
              </a:p>
              <a:p>
                <a:pPr>
                  <a:defRPr/>
                </a:pPr>
                <a:endParaRPr lang="el-GR" sz="2400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6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439202" cy="4419600"/>
              </a:xfrm>
              <a:blipFill>
                <a:blip r:embed="rId4"/>
                <a:stretch>
                  <a:fillRect l="-1022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824577-8C0A-424C-BFDC-A4E534BC7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307059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658100" cy="109041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en-US" sz="3600" dirty="0"/>
                  <a:t>APPENDIX: LS-Queries Using the BTSR-Tree</a:t>
                </a:r>
                <a:br>
                  <a:rPr lang="en-US" altLang="en-US" sz="3600" dirty="0"/>
                </a:br>
                <a:r>
                  <a:rPr lang="en-US" altLang="en-US" sz="3100" i="1" dirty="0">
                    <a:solidFill>
                      <a:schemeClr val="bg1">
                        <a:lumMod val="65000"/>
                      </a:schemeClr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𝑘𝑟</m:t>
                        </m:r>
                      </m:sub>
                    </m:sSub>
                  </m:oMath>
                </a14:m>
                <a:endParaRPr lang="el-GR" alt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4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658100" cy="1090414"/>
              </a:xfrm>
              <a:blipFill>
                <a:blip r:embed="rId3"/>
                <a:stretch>
                  <a:fillRect l="-1821" t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439202" cy="44196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Start by calculating checkpoints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Push root to a priority queue based on spatial distance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While queue is not empty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Poll first element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it is raw </a:t>
                </a:r>
                <a:r>
                  <a:rPr lang="en-US" dirty="0" err="1">
                    <a:sym typeface="Gill Sans" pitchFamily="-84" charset="0"/>
                  </a:rPr>
                  <a:t>geoTS</a:t>
                </a: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Add </a:t>
                </a:r>
                <a:r>
                  <a:rPr lang="en-US" dirty="0" err="1">
                    <a:sym typeface="Gill Sans" pitchFamily="-84" charset="0"/>
                  </a:rPr>
                  <a:t>geoTS</a:t>
                </a:r>
                <a:r>
                  <a:rPr lang="en-US" dirty="0">
                    <a:sym typeface="Gill Sans" pitchFamily="-84" charset="0"/>
                  </a:rPr>
                  <a:t> to results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results’ size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𝑘</m:t>
                    </m:r>
                  </m:oMath>
                </a14:m>
                <a:r>
                  <a:rPr lang="en-US" dirty="0">
                    <a:sym typeface="Gill Sans" pitchFamily="-84" charset="0"/>
                  </a:rPr>
                  <a:t>, break and </a:t>
                </a:r>
                <a:r>
                  <a:rPr lang="en-US" b="1" dirty="0">
                    <a:sym typeface="Gill Sans" pitchFamily="-84" charset="0"/>
                  </a:rPr>
                  <a:t>return</a:t>
                </a:r>
                <a:r>
                  <a:rPr lang="en-US" dirty="0">
                    <a:sym typeface="Gill Sans" pitchFamily="-84" charset="0"/>
                  </a:rPr>
                  <a:t> results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current element is a leaf node, loop over its children </a:t>
                </a:r>
                <a:r>
                  <a:rPr lang="en-US" dirty="0" err="1">
                    <a:sym typeface="Gill Sans" pitchFamily="-84" charset="0"/>
                  </a:rPr>
                  <a:t>geoTS</a:t>
                </a: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Calculate spatial distance and push back to queue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current element is not a leaf node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Gill Sans" pitchFamily="-84" charset="0"/>
                      </a:rPr>
                      <m:t>𝑉𝑒𝑟𝑖𝑓𝑦𝑀𝐵𝑇𝑆</m:t>
                    </m:r>
                    <m:r>
                      <a:rPr lang="en-US" i="1">
                        <a:latin typeface="Cambria Math" panose="02040503050406030204" pitchFamily="18" charset="0"/>
                        <a:sym typeface="Gill Sans" pitchFamily="-8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sym typeface="Gill Sans" pitchFamily="-84" charset="0"/>
                      </a:rPr>
                      <m:t>𝑇𝑟𝑢𝑒</m:t>
                    </m:r>
                  </m:oMath>
                </a14:m>
                <a:endParaRPr lang="en-US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dirty="0">
                    <a:sym typeface="Gill Sans" pitchFamily="-84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𝑚𝑖𝑛𝑑𝑖𝑠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dirty="0">
                    <a:sym typeface="Gill Sans" pitchFamily="-84" charset="0"/>
                  </a:rPr>
                  <a:t> and push back to queue</a:t>
                </a:r>
              </a:p>
              <a:p>
                <a:pPr lvl="1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4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439202" cy="4419600"/>
              </a:xfrm>
              <a:blipFill>
                <a:blip r:embed="rId4"/>
                <a:stretch>
                  <a:fillRect l="-681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130337-098F-F44C-8749-6E1FBF2D9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924336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658100" cy="14859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3200" dirty="0"/>
                  <a:t>APPENDIX: LS-Queries Using the BTSR-Tree</a:t>
                </a:r>
                <a:br>
                  <a:rPr lang="en-US" altLang="en-US" sz="3200" dirty="0"/>
                </a:br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endParaRPr lang="el-GR" altLang="en-US" sz="31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4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658100" cy="1485900"/>
              </a:xfrm>
              <a:blipFill>
                <a:blip r:embed="rId3"/>
                <a:stretch>
                  <a:fillRect l="-1821" t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8" y="1905000"/>
                <a:ext cx="8039102" cy="44196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Start by calculating checkpoints and set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threshold to 1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Push root to a priority queue based on local similarity score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While queue is not empty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Peek first element and check whether local similarity score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so, break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Poll first element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it is a leaf, loop over its children </a:t>
                </a:r>
                <a:r>
                  <a:rPr lang="en-US" dirty="0" err="1">
                    <a:sym typeface="Gill Sans" pitchFamily="-84" charset="0"/>
                  </a:rPr>
                  <a:t>geoTS</a:t>
                </a: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both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𝜌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are satisfied, add it to the </a:t>
                </a:r>
                <a:r>
                  <a:rPr lang="en-US" b="1" dirty="0">
                    <a:sym typeface="Gill Sans" pitchFamily="-84" charset="0"/>
                  </a:rPr>
                  <a:t>result</a:t>
                </a:r>
                <a:r>
                  <a:rPr lang="en-US" dirty="0">
                    <a:sym typeface="Gill Sans" pitchFamily="-84" charset="0"/>
                  </a:rPr>
                  <a:t> priority queue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number of results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𝑘</m:t>
                    </m:r>
                  </m:oMath>
                </a14:m>
                <a:r>
                  <a:rPr lang="en-US" dirty="0">
                    <a:sym typeface="Gill Sans" pitchFamily="-84" charset="0"/>
                  </a:rPr>
                  <a:t> remove last element, update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and recalculate checkpoints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element is an inner node, loop over its children and check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𝑚𝑖𝑛𝑑𝑖𝑠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𝜌</m:t>
                    </m:r>
                  </m:oMath>
                </a14:m>
                <a:r>
                  <a:rPr lang="en-US" dirty="0">
                    <a:sym typeface="Gill Sans" pitchFamily="-84" charset="0"/>
                  </a:rPr>
                  <a:t> 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so, loop over its MBTSs and calculate maximal local similarity score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score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≥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push node to priority list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Finally, when number of results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𝑘</m:t>
                    </m:r>
                  </m:oMath>
                </a14:m>
                <a:r>
                  <a:rPr lang="en-US" b="1" dirty="0">
                    <a:sym typeface="Gill Sans" pitchFamily="-84" charset="0"/>
                  </a:rPr>
                  <a:t>, return</a:t>
                </a:r>
                <a:r>
                  <a:rPr lang="en-US" dirty="0">
                    <a:sym typeface="Gill Sans" pitchFamily="-84" charset="0"/>
                  </a:rPr>
                  <a:t> the result priority queue </a:t>
                </a:r>
              </a:p>
              <a:p>
                <a:pPr lvl="2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4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8" y="1905000"/>
                <a:ext cx="8039102" cy="4419600"/>
              </a:xfrm>
              <a:blipFill>
                <a:blip r:embed="rId4"/>
                <a:stretch>
                  <a:fillRect l="-631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44775C-4BFD-8E44-ABC4-D06EE9152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00559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Time Series Forecasting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7661796" cy="4419600"/>
          </a:xfrm>
        </p:spPr>
        <p:txBody>
          <a:bodyPr>
            <a:normAutofit/>
          </a:bodyPr>
          <a:lstStyle/>
          <a:p>
            <a:r>
              <a:rPr lang="en-US" altLang="en-US" b="1" dirty="0"/>
              <a:t>Predict</a:t>
            </a:r>
            <a:r>
              <a:rPr lang="en-US" altLang="en-US" dirty="0"/>
              <a:t> future values of TS</a:t>
            </a:r>
          </a:p>
          <a:p>
            <a:pPr lvl="1"/>
            <a:r>
              <a:rPr lang="en-US" altLang="en-US" dirty="0"/>
              <a:t>Resource demand management, stock market, supply demand</a:t>
            </a:r>
          </a:p>
          <a:p>
            <a:r>
              <a:rPr lang="en-US" altLang="en-US" dirty="0"/>
              <a:t>TS forecasting can be performed by </a:t>
            </a:r>
            <a:r>
              <a:rPr lang="en-US" altLang="en-US" b="1" dirty="0"/>
              <a:t>regression</a:t>
            </a:r>
          </a:p>
          <a:p>
            <a:pPr lvl="1"/>
            <a:r>
              <a:rPr lang="en-US" altLang="en-US" dirty="0"/>
              <a:t>Linear regression, </a:t>
            </a:r>
            <a:r>
              <a:rPr lang="en-US" dirty="0"/>
              <a:t>Auto Regressive Integrated Moving Average (ARIMA)</a:t>
            </a:r>
            <a:r>
              <a:rPr lang="en-US" altLang="en-US" dirty="0"/>
              <a:t>, k-Nearest Neighbors (</a:t>
            </a:r>
            <a:r>
              <a:rPr lang="en-US" altLang="en-US" dirty="0" err="1"/>
              <a:t>kNN</a:t>
            </a:r>
            <a:r>
              <a:rPr lang="en-US" altLang="en-US" dirty="0"/>
              <a:t>)</a:t>
            </a:r>
          </a:p>
          <a:p>
            <a:r>
              <a:rPr lang="en-US" altLang="en-US" b="1" dirty="0"/>
              <a:t>Big Data</a:t>
            </a:r>
          </a:p>
          <a:p>
            <a:pPr lvl="1"/>
            <a:r>
              <a:rPr lang="en-US" altLang="en-US" dirty="0"/>
              <a:t>Apply forecasting simultaneously on many TS</a:t>
            </a:r>
          </a:p>
          <a:p>
            <a:pPr lvl="2"/>
            <a:r>
              <a:rPr lang="en-US" altLang="en-US" dirty="0"/>
              <a:t>E.g., household resource consumption of an entire city</a:t>
            </a:r>
          </a:p>
          <a:p>
            <a:pPr lvl="2"/>
            <a:r>
              <a:rPr lang="en-US" altLang="en-US" b="1" dirty="0"/>
              <a:t>Computationally expensive</a:t>
            </a:r>
          </a:p>
          <a:p>
            <a:pPr lvl="1"/>
            <a:r>
              <a:rPr lang="en-US" altLang="en-US" dirty="0"/>
              <a:t>Distributed and parallel processing </a:t>
            </a:r>
          </a:p>
          <a:p>
            <a:pPr lvl="1"/>
            <a:r>
              <a:rPr lang="en-US" altLang="en-US" dirty="0"/>
              <a:t>MapReduce paradigm</a:t>
            </a:r>
          </a:p>
          <a:p>
            <a:pPr lvl="1"/>
            <a:r>
              <a:rPr lang="is-IS" altLang="en-US" dirty="0"/>
              <a:t>Apache Flink is more flexible</a:t>
            </a:r>
            <a:endParaRPr lang="en-US" altLang="en-US" dirty="0"/>
          </a:p>
          <a:p>
            <a:pPr marL="0" indent="0">
              <a:buNone/>
            </a:pPr>
            <a:endParaRPr lang="is-IS" alt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ADC50-C986-DD4E-AA7B-709ED66FA744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DF51EB-E7CC-764A-8B00-B6A8FD9761DD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157F6F-1712-3A4F-9175-B48D002170DA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983C7C-25D3-5C4A-86EE-CD53BF5C2EB8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21D63F-38AD-A546-AD8A-81CE241815EA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22B987-95EA-F84D-BF37-9A3BF1A172B4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0DDE05-D28C-E94E-923B-9B4E01DA4CAE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48789B-24C1-F743-A7B0-B212B9E2D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9269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Hybrid Indexing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endParaRPr lang="en-US" sz="2800" dirty="0">
              <a:sym typeface="Gill Sans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6C3A812D-DEF8-8C46-98E5-F45A722594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We propose a </a:t>
            </a:r>
            <a:r>
              <a:rPr lang="en-US" b="1" dirty="0">
                <a:sym typeface="Gill Sans" pitchFamily="-84" charset="0"/>
              </a:rPr>
              <a:t>hybrid</a:t>
            </a:r>
            <a:r>
              <a:rPr lang="en-US" dirty="0">
                <a:sym typeface="Gill Sans" pitchFamily="-84" charset="0"/>
              </a:rPr>
              <a:t> index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Efficiently support </a:t>
            </a:r>
            <a:r>
              <a:rPr lang="en-US" b="1" dirty="0">
                <a:sym typeface="Gill Sans" pitchFamily="-84" charset="0"/>
              </a:rPr>
              <a:t>similarity search </a:t>
            </a:r>
            <a:r>
              <a:rPr lang="en-US" dirty="0">
                <a:sym typeface="Gill Sans" pitchFamily="-84" charset="0"/>
              </a:rPr>
              <a:t>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Combine </a:t>
            </a:r>
            <a:r>
              <a:rPr lang="en-US" b="1" dirty="0">
                <a:sym typeface="Gill Sans" pitchFamily="-84" charset="0"/>
              </a:rPr>
              <a:t>spatial proximity </a:t>
            </a:r>
            <a:r>
              <a:rPr lang="en-US" dirty="0">
                <a:sym typeface="Gill Sans" pitchFamily="-84" charset="0"/>
              </a:rPr>
              <a:t>and </a:t>
            </a:r>
            <a:r>
              <a:rPr lang="en-US" b="1" dirty="0">
                <a:sym typeface="Gill Sans" pitchFamily="-84" charset="0"/>
              </a:rPr>
              <a:t>time series similarity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TSR-Tree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Extension of 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Each node augmented with time series </a:t>
            </a:r>
            <a:r>
              <a:rPr lang="en-US" b="1" dirty="0">
                <a:sym typeface="Gill Sans" pitchFamily="-84" charset="0"/>
              </a:rPr>
              <a:t>bounds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Same logic as R-Tree’s MBRs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BTSR-Tree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Optimized variant of TSR-Tree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Similar time series are bundled</a:t>
            </a: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Tighter</a:t>
            </a:r>
            <a:r>
              <a:rPr lang="en-US" dirty="0">
                <a:sym typeface="Gill Sans" pitchFamily="-84" charset="0"/>
              </a:rPr>
              <a:t> bounds → </a:t>
            </a:r>
            <a:r>
              <a:rPr lang="en-US" b="1" dirty="0">
                <a:sym typeface="Gill Sans" pitchFamily="-84" charset="0"/>
              </a:rPr>
              <a:t>Less</a:t>
            </a:r>
            <a:r>
              <a:rPr lang="en-US" dirty="0">
                <a:sym typeface="Gill Sans" pitchFamily="-84" charset="0"/>
              </a:rPr>
              <a:t> dead space → </a:t>
            </a:r>
            <a:r>
              <a:rPr lang="en-US" b="1" dirty="0">
                <a:sym typeface="Gill Sans" pitchFamily="-84" charset="0"/>
              </a:rPr>
              <a:t>More</a:t>
            </a:r>
            <a:r>
              <a:rPr lang="en-US" dirty="0">
                <a:sym typeface="Gill Sans" pitchFamily="-84" charset="0"/>
              </a:rPr>
              <a:t> </a:t>
            </a:r>
            <a:r>
              <a:rPr lang="en-US" b="1" dirty="0">
                <a:sym typeface="Gill Sans" pitchFamily="-84" charset="0"/>
              </a:rPr>
              <a:t>efficient</a:t>
            </a:r>
            <a:r>
              <a:rPr lang="en-US" dirty="0">
                <a:sym typeface="Gill Sans" pitchFamily="-84" charset="0"/>
              </a:rPr>
              <a:t> pruning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A3E87E-6AD2-FC44-8B59-911B2431538D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7B209-4DC2-0641-A3B3-7A8ED039CF3B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ADCF39-1B5D-A742-9EC5-F6B3DF988DF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7E3BE-5037-FE4C-A397-F1E5BBCE6AB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CF40CE-BD60-3949-9F0E-0746D6E96BEE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D8A94-B7E1-AD4E-9E25-EC080F931BD2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F1FD83-0C45-5849-A25E-A7DF09FB38C2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CDC04-069B-7B49-A574-B331AC6F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50078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Preliminaries</a:t>
            </a:r>
            <a:br>
              <a:rPr lang="en-US" altLang="en-US" dirty="0"/>
            </a:br>
            <a:endParaRPr lang="el-GR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Spatial distance</a:t>
            </a:r>
          </a:p>
          <a:p>
            <a:pPr eaLnBrk="1" hangingPunct="1">
              <a:defRPr/>
            </a:pP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Time series distance</a:t>
            </a:r>
          </a:p>
          <a:p>
            <a:pPr eaLnBrk="1" hangingPunct="1">
              <a:defRPr/>
            </a:pP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Hybrid distance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619" y="2362200"/>
            <a:ext cx="4699000" cy="742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469" y="3505200"/>
            <a:ext cx="2857543" cy="1008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052" y="4997938"/>
            <a:ext cx="3822700" cy="421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669" y="5603925"/>
            <a:ext cx="2694960" cy="2994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E7351-EC33-4F4B-9CBE-D49A29418DF1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C8B469-3CEF-B549-8C55-BFFAE20D28EF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22F80-7E90-504D-9AA2-BE8C13E74456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59A77-4C9E-EE48-9257-A43460EED71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79D786-B38A-A34B-B032-B25260DCAFFC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44E73-53EB-1446-BD36-B8D738E0EC7A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0FF20A-4C40-6B46-B999-429B2C077602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09B9035-1553-F64A-A955-A2A64CEB9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07349229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{E0B3AC79-A05A-EB49-9CC8-328CA1D7FF87}tf10001119</Template>
  <TotalTime>16374</TotalTime>
  <Words>4602</Words>
  <Application>Microsoft Macintosh PowerPoint</Application>
  <PresentationFormat>On-screen Show (4:3)</PresentationFormat>
  <Paragraphs>1099</Paragraphs>
  <Slides>65</Slides>
  <Notes>65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Cambria Math</vt:lpstr>
      <vt:lpstr>Franklin Gothic Book</vt:lpstr>
      <vt:lpstr>Wingdings</vt:lpstr>
      <vt:lpstr>Crop</vt:lpstr>
      <vt:lpstr>PowerPoint Presentation</vt:lpstr>
      <vt:lpstr>Overview</vt:lpstr>
      <vt:lpstr>Motivation Time Series</vt:lpstr>
      <vt:lpstr>Motivation Geolocated Time Series</vt:lpstr>
      <vt:lpstr>Motivation Visual Exploration of Geolocated Time Series</vt:lpstr>
      <vt:lpstr>Motivation Local Similarity</vt:lpstr>
      <vt:lpstr>Motivation Time Series Forecasting</vt:lpstr>
      <vt:lpstr>Hybrid Indexing Outline</vt:lpstr>
      <vt:lpstr>Preliminaries </vt:lpstr>
      <vt:lpstr>The TSR-Tree Index Structure</vt:lpstr>
      <vt:lpstr>The TSR-Tree Index Node Pruning</vt:lpstr>
      <vt:lpstr>The BTSR-Tree Index </vt:lpstr>
      <vt:lpstr>Experimental Evaluation Construction Time and Size</vt:lpstr>
      <vt:lpstr>Hybrid Queries Outline</vt:lpstr>
      <vt:lpstr>Preliminaries iSAX Index</vt:lpstr>
      <vt:lpstr>HSS Query Variants </vt:lpstr>
      <vt:lpstr>Processing HSS Queries Q_bb Query</vt:lpstr>
      <vt:lpstr>Centralized HSJ</vt:lpstr>
      <vt:lpstr>Distributed HSJ Process</vt:lpstr>
      <vt:lpstr>Experimental Evaluation Setup</vt:lpstr>
      <vt:lpstr>Experimental Evaluation Hybrid Similarity Search</vt:lpstr>
      <vt:lpstr>Experimental Evaluation Hybrid Similarity Join </vt:lpstr>
      <vt:lpstr>Visual Exploration of Geolocated Time Series Outline </vt:lpstr>
      <vt:lpstr>Bundle Summary Process </vt:lpstr>
      <vt:lpstr>Tile Map Summary geo-iSAX Index </vt:lpstr>
      <vt:lpstr>Tile Map Summary Process</vt:lpstr>
      <vt:lpstr>Experimental Evaluation Setup</vt:lpstr>
      <vt:lpstr>Experimental Evaluation Map Visualization (Bundle Summary)</vt:lpstr>
      <vt:lpstr>Experimental Evaluation Map Visualization (Tile Map Summary)</vt:lpstr>
      <vt:lpstr>Experimental Evaluation Performance Results (Bundle Summary)</vt:lpstr>
      <vt:lpstr>Experimental Evaluation Performance Results (Tile Map Summary)</vt:lpstr>
      <vt:lpstr>Local Similarity Search Outline</vt:lpstr>
      <vt:lpstr>Pair/Bundle Discovery Value Discretization</vt:lpstr>
      <vt:lpstr>Pair/Bundle Discovery Checkpoints</vt:lpstr>
      <vt:lpstr>LS-Queries Using the BTSR-Tree Bounding Distance</vt:lpstr>
      <vt:lpstr>The SBTSR-Tree Index Index Structure</vt:lpstr>
      <vt:lpstr>Experimental Evaluation Pair/Bundle Discovery (Setup)</vt:lpstr>
      <vt:lpstr>Experimental Evaluation Pair/Bundle Discovery</vt:lpstr>
      <vt:lpstr>Experimental Evaluation Local Similarity Search on geoTS (Setup)</vt:lpstr>
      <vt:lpstr>Experimental Evaluation Local Similarity Search on geoTS (Q_rr)</vt:lpstr>
      <vt:lpstr>Experimental Evaluation Scalability</vt:lpstr>
      <vt:lpstr>Scalable Time Series Forecasting Outline</vt:lpstr>
      <vt:lpstr>Preliminaries Space-Filling Curves</vt:lpstr>
      <vt:lpstr>The FML-kNN Framework Workflow</vt:lpstr>
      <vt:lpstr>Experimental Evaluation</vt:lpstr>
      <vt:lpstr>Conclusions and Future Work (I/III)</vt:lpstr>
      <vt:lpstr>Conclusions and Future Work (II/III)</vt:lpstr>
      <vt:lpstr>Conclusions and Future Work (III/III) Publications</vt:lpstr>
      <vt:lpstr>PowerPoint Presentation</vt:lpstr>
      <vt:lpstr>APPENDIX: SAX</vt:lpstr>
      <vt:lpstr>APPENDIX: Centralized HSJ Spatial-Only</vt:lpstr>
      <vt:lpstr>APPENDIX: Centralized HSJ Time Series-Only</vt:lpstr>
      <vt:lpstr>APPENDIX: Centralized HSJ Hybrid</vt:lpstr>
      <vt:lpstr>APPENDIX: Distributed HSJ Minimize Data Shuffling</vt:lpstr>
      <vt:lpstr>APPENDIX: HSJ # Results Distributed</vt:lpstr>
      <vt:lpstr>APPENDIX: Bundle Summary Computation Step 1: BTSR-Tree Index Traversal</vt:lpstr>
      <vt:lpstr>APPENDIX: Bundle Summary Computation Step 2: Bundles Clustering</vt:lpstr>
      <vt:lpstr>APPENDIX: Bundle Summary Computation Step 3: Bundles Calculation</vt:lpstr>
      <vt:lpstr>APPENDIX: Pair Discovery Sweep Line Algorithm</vt:lpstr>
      <vt:lpstr>APPENDIX: Pair Discovery Checkpoint Algorithm</vt:lpstr>
      <vt:lpstr>APPENDIX: Bundle Discovery Sweep Line Algorithm</vt:lpstr>
      <vt:lpstr>APPENDIX: Bundle Discovery Checkpoint Algorithm</vt:lpstr>
      <vt:lpstr>APPENDIX: LS-Queries Using the BTSR-Tree Query Q_rr</vt:lpstr>
      <vt:lpstr>APPENDIX: LS-Queries Using the BTSR-Tree Query Q_kr</vt:lpstr>
      <vt:lpstr>APPENDIX: LS-Queries Using the BTSR-Tree Query Q_rk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Giorgos Chatzigeorgakidis</cp:lastModifiedBy>
  <cp:revision>2837</cp:revision>
  <cp:lastPrinted>1601-01-01T00:00:00Z</cp:lastPrinted>
  <dcterms:created xsi:type="dcterms:W3CDTF">1601-01-01T00:00:00Z</dcterms:created>
  <dcterms:modified xsi:type="dcterms:W3CDTF">2019-12-12T21:41:55Z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